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81" r:id="rId4"/>
    <p:sldId id="259" r:id="rId5"/>
    <p:sldId id="279" r:id="rId6"/>
    <p:sldId id="280" r:id="rId7"/>
    <p:sldId id="290" r:id="rId8"/>
    <p:sldId id="258" r:id="rId9"/>
    <p:sldId id="260" r:id="rId10"/>
    <p:sldId id="283" r:id="rId11"/>
    <p:sldId id="262" r:id="rId12"/>
    <p:sldId id="261" r:id="rId13"/>
    <p:sldId id="284" r:id="rId14"/>
    <p:sldId id="263" r:id="rId15"/>
    <p:sldId id="264" r:id="rId16"/>
    <p:sldId id="285" r:id="rId17"/>
    <p:sldId id="286" r:id="rId18"/>
    <p:sldId id="265" r:id="rId19"/>
    <p:sldId id="266" r:id="rId20"/>
    <p:sldId id="287" r:id="rId21"/>
    <p:sldId id="288" r:id="rId22"/>
    <p:sldId id="289" r:id="rId23"/>
    <p:sldId id="267" r:id="rId24"/>
    <p:sldId id="268" r:id="rId25"/>
    <p:sldId id="269" r:id="rId26"/>
    <p:sldId id="291" r:id="rId27"/>
    <p:sldId id="282" r:id="rId28"/>
    <p:sldId id="293" r:id="rId29"/>
    <p:sldId id="277" r:id="rId30"/>
    <p:sldId id="270" r:id="rId31"/>
    <p:sldId id="278" r:id="rId32"/>
  </p:sldIdLst>
  <p:sldSz cx="18288000" cy="10287000"/>
  <p:notesSz cx="6858000" cy="9144000"/>
  <p:embeddedFontLst>
    <p:embeddedFont>
      <p:font typeface="Raleway 1 Bold" panose="020B0604020202020204" charset="0"/>
      <p:regular r:id="rId34"/>
    </p:embeddedFont>
    <p:embeddedFont>
      <p:font typeface="Poppins Bold Italics" panose="020B0604020202020204" charset="0"/>
      <p:regular r:id="rId35"/>
    </p:embeddedFont>
    <p:embeddedFont>
      <p:font typeface="Playfair Display Heavy" panose="020B0604020202020204" charset="0"/>
      <p:regular r:id="rId36"/>
    </p:embeddedFont>
    <p:embeddedFont>
      <p:font typeface="Raleway 1" panose="020B0604020202020204" charset="0"/>
      <p:regular r:id="rId37"/>
    </p:embeddedFont>
    <p:embeddedFont>
      <p:font typeface="Arial Rounded MT Bold" panose="020F0704030504030204" pitchFamily="34" charset="0"/>
      <p:regular r:id="rId38"/>
    </p:embeddedFont>
    <p:embeddedFont>
      <p:font typeface="Poppins Bold" panose="020B0604020202020204" charset="0"/>
      <p:regular r:id="rId39"/>
    </p:embeddedFont>
    <p:embeddedFont>
      <p:font typeface="Raleway 2 Bold" panose="020B0604020202020204" charset="0"/>
      <p:regular r:id="rId40"/>
    </p:embeddedFont>
    <p:embeddedFont>
      <p:font typeface="Poppins" panose="020B0604020202020204" charset="0"/>
      <p:regular r:id="rId41"/>
      <p:bold r:id="rId42"/>
      <p:italic r:id="rId43"/>
      <p:boldItalic r:id="rId44"/>
    </p:embeddedFont>
    <p:embeddedFont>
      <p:font typeface="Canva Sans" panose="020B0604020202020204" charset="0"/>
      <p:regular r:id="rId45"/>
    </p:embeddedFont>
    <p:embeddedFont>
      <p:font typeface="Calibri" panose="020F0502020204030204" pitchFamily="34" charset="0"/>
      <p:regular r:id="rId46"/>
      <p:bold r:id="rId47"/>
      <p:italic r:id="rId48"/>
      <p:boldItalic r:id="rId49"/>
    </p:embeddedFont>
    <p:embeddedFont>
      <p:font typeface="Calibri (MS) Bold" panose="020B0604020202020204" charset="0"/>
      <p:regular r:id="rId50"/>
    </p:embeddedFont>
    <p:embeddedFont>
      <p:font typeface="Poppins Italics" panose="020B0604020202020204" charset="0"/>
      <p:regular r:id="rId51"/>
    </p:embeddedFont>
    <p:embeddedFont>
      <p:font typeface="Canva Sans Bold" panose="020B0604020202020204" charset="0"/>
      <p:regular r:id="rId52"/>
    </p:embeddedFont>
    <p:embeddedFont>
      <p:font typeface="Open Sans 1"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48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7C5094-817F-4F00-B68B-9167E01F0732}" v="20" dt="2025-06-12T13:51:34.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5773" autoAdjust="0"/>
  </p:normalViewPr>
  <p:slideViewPr>
    <p:cSldViewPr>
      <p:cViewPr varScale="1">
        <p:scale>
          <a:sx n="26" d="100"/>
          <a:sy n="26" d="100"/>
        </p:scale>
        <p:origin x="1647" y="45"/>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Luparelli" userId="cbad60c63327dc54" providerId="LiveId" clId="{EF7C5094-817F-4F00-B68B-9167E01F0732}"/>
    <pc:docChg chg="undo custSel modSld">
      <pc:chgData name="Anna Luparelli" userId="cbad60c63327dc54" providerId="LiveId" clId="{EF7C5094-817F-4F00-B68B-9167E01F0732}" dt="2025-06-12T13:51:56.668" v="67" actId="1076"/>
      <pc:docMkLst>
        <pc:docMk/>
      </pc:docMkLst>
      <pc:sldChg chg="delSp mod">
        <pc:chgData name="Anna Luparelli" userId="cbad60c63327dc54" providerId="LiveId" clId="{EF7C5094-817F-4F00-B68B-9167E01F0732}" dt="2025-06-12T13:43:48.065" v="0" actId="478"/>
        <pc:sldMkLst>
          <pc:docMk/>
          <pc:sldMk cId="0" sldId="256"/>
        </pc:sldMkLst>
        <pc:spChg chg="del">
          <ac:chgData name="Anna Luparelli" userId="cbad60c63327dc54" providerId="LiveId" clId="{EF7C5094-817F-4F00-B68B-9167E01F0732}" dt="2025-06-12T13:43:48.065" v="0" actId="478"/>
          <ac:spMkLst>
            <pc:docMk/>
            <pc:sldMk cId="0" sldId="256"/>
            <ac:spMk id="16" creationId="{00000000-0000-0000-0000-000000000000}"/>
          </ac:spMkLst>
        </pc:spChg>
      </pc:sldChg>
      <pc:sldChg chg="addSp delSp modSp mod">
        <pc:chgData name="Anna Luparelli" userId="cbad60c63327dc54" providerId="LiveId" clId="{EF7C5094-817F-4F00-B68B-9167E01F0732}" dt="2025-06-12T13:44:50.492" v="7" actId="14100"/>
        <pc:sldMkLst>
          <pc:docMk/>
          <pc:sldMk cId="0" sldId="257"/>
        </pc:sldMkLst>
        <pc:spChg chg="add mod">
          <ac:chgData name="Anna Luparelli" userId="cbad60c63327dc54" providerId="LiveId" clId="{EF7C5094-817F-4F00-B68B-9167E01F0732}" dt="2025-06-12T13:44:17.947" v="1"/>
          <ac:spMkLst>
            <pc:docMk/>
            <pc:sldMk cId="0" sldId="257"/>
            <ac:spMk id="16" creationId="{9B8372E5-E3C5-568F-8C78-8C600691503D}"/>
          </ac:spMkLst>
        </pc:spChg>
        <pc:graphicFrameChg chg="del">
          <ac:chgData name="Anna Luparelli" userId="cbad60c63327dc54" providerId="LiveId" clId="{EF7C5094-817F-4F00-B68B-9167E01F0732}" dt="2025-06-12T13:44:22.180" v="2" actId="478"/>
          <ac:graphicFrameMkLst>
            <pc:docMk/>
            <pc:sldMk cId="0" sldId="257"/>
            <ac:graphicFrameMk id="11" creationId="{00000000-0000-0000-0000-000000000000}"/>
          </ac:graphicFrameMkLst>
        </pc:graphicFrameChg>
        <pc:graphicFrameChg chg="add mod modGraphic">
          <ac:chgData name="Anna Luparelli" userId="cbad60c63327dc54" providerId="LiveId" clId="{EF7C5094-817F-4F00-B68B-9167E01F0732}" dt="2025-06-12T13:44:50.492" v="7" actId="14100"/>
          <ac:graphicFrameMkLst>
            <pc:docMk/>
            <pc:sldMk cId="0" sldId="257"/>
            <ac:graphicFrameMk id="15" creationId="{F3CAA06F-DA19-985C-DBEC-83314DFC267A}"/>
          </ac:graphicFrameMkLst>
        </pc:graphicFrameChg>
      </pc:sldChg>
      <pc:sldChg chg="modSp mod">
        <pc:chgData name="Anna Luparelli" userId="cbad60c63327dc54" providerId="LiveId" clId="{EF7C5094-817F-4F00-B68B-9167E01F0732}" dt="2025-06-12T13:45:23.080" v="8" actId="14100"/>
        <pc:sldMkLst>
          <pc:docMk/>
          <pc:sldMk cId="0" sldId="264"/>
        </pc:sldMkLst>
        <pc:spChg chg="mod">
          <ac:chgData name="Anna Luparelli" userId="cbad60c63327dc54" providerId="LiveId" clId="{EF7C5094-817F-4F00-B68B-9167E01F0732}" dt="2025-06-12T13:45:23.080" v="8" actId="14100"/>
          <ac:spMkLst>
            <pc:docMk/>
            <pc:sldMk cId="0" sldId="264"/>
            <ac:spMk id="57" creationId="{00000000-0000-0000-0000-000000000000}"/>
          </ac:spMkLst>
        </pc:spChg>
      </pc:sldChg>
      <pc:sldChg chg="modSp mod">
        <pc:chgData name="Anna Luparelli" userId="cbad60c63327dc54" providerId="LiveId" clId="{EF7C5094-817F-4F00-B68B-9167E01F0732}" dt="2025-06-12T13:45:36.056" v="9" actId="14100"/>
        <pc:sldMkLst>
          <pc:docMk/>
          <pc:sldMk cId="0" sldId="265"/>
        </pc:sldMkLst>
        <pc:spChg chg="mod">
          <ac:chgData name="Anna Luparelli" userId="cbad60c63327dc54" providerId="LiveId" clId="{EF7C5094-817F-4F00-B68B-9167E01F0732}" dt="2025-06-12T13:45:36.056" v="9" actId="14100"/>
          <ac:spMkLst>
            <pc:docMk/>
            <pc:sldMk cId="0" sldId="265"/>
            <ac:spMk id="19" creationId="{00000000-0000-0000-0000-000000000000}"/>
          </ac:spMkLst>
        </pc:spChg>
      </pc:sldChg>
      <pc:sldChg chg="modSp mod">
        <pc:chgData name="Anna Luparelli" userId="cbad60c63327dc54" providerId="LiveId" clId="{EF7C5094-817F-4F00-B68B-9167E01F0732}" dt="2025-06-12T13:46:34.896" v="14" actId="14100"/>
        <pc:sldMkLst>
          <pc:docMk/>
          <pc:sldMk cId="0" sldId="267"/>
        </pc:sldMkLst>
        <pc:spChg chg="mod">
          <ac:chgData name="Anna Luparelli" userId="cbad60c63327dc54" providerId="LiveId" clId="{EF7C5094-817F-4F00-B68B-9167E01F0732}" dt="2025-06-12T13:46:11.529" v="13" actId="207"/>
          <ac:spMkLst>
            <pc:docMk/>
            <pc:sldMk cId="0" sldId="267"/>
            <ac:spMk id="27" creationId="{00000000-0000-0000-0000-000000000000}"/>
          </ac:spMkLst>
        </pc:spChg>
        <pc:spChg chg="mod">
          <ac:chgData name="Anna Luparelli" userId="cbad60c63327dc54" providerId="LiveId" clId="{EF7C5094-817F-4F00-B68B-9167E01F0732}" dt="2025-06-12T13:46:02.748" v="10" actId="207"/>
          <ac:spMkLst>
            <pc:docMk/>
            <pc:sldMk cId="0" sldId="267"/>
            <ac:spMk id="32" creationId="{00000000-0000-0000-0000-000000000000}"/>
          </ac:spMkLst>
        </pc:spChg>
        <pc:spChg chg="mod">
          <ac:chgData name="Anna Luparelli" userId="cbad60c63327dc54" providerId="LiveId" clId="{EF7C5094-817F-4F00-B68B-9167E01F0732}" dt="2025-06-12T13:46:06.546" v="11" actId="207"/>
          <ac:spMkLst>
            <pc:docMk/>
            <pc:sldMk cId="0" sldId="267"/>
            <ac:spMk id="36" creationId="{00000000-0000-0000-0000-000000000000}"/>
          </ac:spMkLst>
        </pc:spChg>
        <pc:spChg chg="mod">
          <ac:chgData name="Anna Luparelli" userId="cbad60c63327dc54" providerId="LiveId" clId="{EF7C5094-817F-4F00-B68B-9167E01F0732}" dt="2025-06-12T13:46:34.896" v="14" actId="14100"/>
          <ac:spMkLst>
            <pc:docMk/>
            <pc:sldMk cId="0" sldId="267"/>
            <ac:spMk id="37" creationId="{00000000-0000-0000-0000-000000000000}"/>
          </ac:spMkLst>
        </pc:spChg>
      </pc:sldChg>
      <pc:sldChg chg="modSp mod">
        <pc:chgData name="Anna Luparelli" userId="cbad60c63327dc54" providerId="LiveId" clId="{EF7C5094-817F-4F00-B68B-9167E01F0732}" dt="2025-06-12T13:47:05.080" v="15" actId="207"/>
        <pc:sldMkLst>
          <pc:docMk/>
          <pc:sldMk cId="0" sldId="270"/>
        </pc:sldMkLst>
        <pc:spChg chg="mod">
          <ac:chgData name="Anna Luparelli" userId="cbad60c63327dc54" providerId="LiveId" clId="{EF7C5094-817F-4F00-B68B-9167E01F0732}" dt="2025-06-12T13:47:05.080" v="15" actId="207"/>
          <ac:spMkLst>
            <pc:docMk/>
            <pc:sldMk cId="0" sldId="270"/>
            <ac:spMk id="40" creationId="{00000000-0000-0000-0000-000000000000}"/>
          </ac:spMkLst>
        </pc:spChg>
      </pc:sldChg>
      <pc:sldChg chg="modSp mod">
        <pc:chgData name="Anna Luparelli" userId="cbad60c63327dc54" providerId="LiveId" clId="{EF7C5094-817F-4F00-B68B-9167E01F0732}" dt="2025-06-12T13:48:04.084" v="22" actId="113"/>
        <pc:sldMkLst>
          <pc:docMk/>
          <pc:sldMk cId="0" sldId="273"/>
        </pc:sldMkLst>
        <pc:spChg chg="mod">
          <ac:chgData name="Anna Luparelli" userId="cbad60c63327dc54" providerId="LiveId" clId="{EF7C5094-817F-4F00-B68B-9167E01F0732}" dt="2025-06-12T13:48:04.084" v="22" actId="113"/>
          <ac:spMkLst>
            <pc:docMk/>
            <pc:sldMk cId="0" sldId="273"/>
            <ac:spMk id="59" creationId="{00000000-0000-0000-0000-000000000000}"/>
          </ac:spMkLst>
        </pc:spChg>
      </pc:sldChg>
      <pc:sldChg chg="addSp delSp modSp mod">
        <pc:chgData name="Anna Luparelli" userId="cbad60c63327dc54" providerId="LiveId" clId="{EF7C5094-817F-4F00-B68B-9167E01F0732}" dt="2025-06-12T13:49:25.827" v="41" actId="1076"/>
        <pc:sldMkLst>
          <pc:docMk/>
          <pc:sldMk cId="0" sldId="274"/>
        </pc:sldMkLst>
        <pc:spChg chg="mod">
          <ac:chgData name="Anna Luparelli" userId="cbad60c63327dc54" providerId="LiveId" clId="{EF7C5094-817F-4F00-B68B-9167E01F0732}" dt="2025-06-12T13:48:52.905" v="34" actId="13926"/>
          <ac:spMkLst>
            <pc:docMk/>
            <pc:sldMk cId="0" sldId="274"/>
            <ac:spMk id="29" creationId="{00000000-0000-0000-0000-000000000000}"/>
          </ac:spMkLst>
        </pc:spChg>
        <pc:spChg chg="add del mod">
          <ac:chgData name="Anna Luparelli" userId="cbad60c63327dc54" providerId="LiveId" clId="{EF7C5094-817F-4F00-B68B-9167E01F0732}" dt="2025-06-12T13:48:29.813" v="26" actId="478"/>
          <ac:spMkLst>
            <pc:docMk/>
            <pc:sldMk cId="0" sldId="274"/>
            <ac:spMk id="33" creationId="{D3A9B029-2D4A-BFAF-55F3-BB915C6B982F}"/>
          </ac:spMkLst>
        </pc:spChg>
        <pc:spChg chg="add del mod">
          <ac:chgData name="Anna Luparelli" userId="cbad60c63327dc54" providerId="LiveId" clId="{EF7C5094-817F-4F00-B68B-9167E01F0732}" dt="2025-06-12T13:49:12.971" v="38" actId="478"/>
          <ac:spMkLst>
            <pc:docMk/>
            <pc:sldMk cId="0" sldId="274"/>
            <ac:spMk id="35" creationId="{5B8ED14D-F3AA-7BC3-2C5B-AAE7F96CB81F}"/>
          </ac:spMkLst>
        </pc:spChg>
        <pc:graphicFrameChg chg="del">
          <ac:chgData name="Anna Luparelli" userId="cbad60c63327dc54" providerId="LiveId" clId="{EF7C5094-817F-4F00-B68B-9167E01F0732}" dt="2025-06-12T13:48:21.492" v="23" actId="478"/>
          <ac:graphicFrameMkLst>
            <pc:docMk/>
            <pc:sldMk cId="0" sldId="274"/>
            <ac:graphicFrameMk id="25" creationId="{00000000-0000-0000-0000-000000000000}"/>
          </ac:graphicFrameMkLst>
        </pc:graphicFrameChg>
        <pc:graphicFrameChg chg="del">
          <ac:chgData name="Anna Luparelli" userId="cbad60c63327dc54" providerId="LiveId" clId="{EF7C5094-817F-4F00-B68B-9167E01F0732}" dt="2025-06-12T13:48:56.240" v="35" actId="478"/>
          <ac:graphicFrameMkLst>
            <pc:docMk/>
            <pc:sldMk cId="0" sldId="274"/>
            <ac:graphicFrameMk id="31" creationId="{00000000-0000-0000-0000-000000000000}"/>
          </ac:graphicFrameMkLst>
        </pc:graphicFrameChg>
        <pc:graphicFrameChg chg="add mod modGraphic">
          <ac:chgData name="Anna Luparelli" userId="cbad60c63327dc54" providerId="LiveId" clId="{EF7C5094-817F-4F00-B68B-9167E01F0732}" dt="2025-06-12T13:48:43.734" v="32" actId="1076"/>
          <ac:graphicFrameMkLst>
            <pc:docMk/>
            <pc:sldMk cId="0" sldId="274"/>
            <ac:graphicFrameMk id="32" creationId="{4CB25DDD-2FE4-B4DF-DD81-F97C2437DE1A}"/>
          </ac:graphicFrameMkLst>
        </pc:graphicFrameChg>
        <pc:graphicFrameChg chg="add del mod modGraphic">
          <ac:chgData name="Anna Luparelli" userId="cbad60c63327dc54" providerId="LiveId" clId="{EF7C5094-817F-4F00-B68B-9167E01F0732}" dt="2025-06-12T13:49:25.827" v="41" actId="1076"/>
          <ac:graphicFrameMkLst>
            <pc:docMk/>
            <pc:sldMk cId="0" sldId="274"/>
            <ac:graphicFrameMk id="34" creationId="{1113B1C0-47B4-93AA-E466-D8FD7B729C22}"/>
          </ac:graphicFrameMkLst>
        </pc:graphicFrameChg>
      </pc:sldChg>
      <pc:sldChg chg="addSp delSp modSp mod">
        <pc:chgData name="Anna Luparelli" userId="cbad60c63327dc54" providerId="LiveId" clId="{EF7C5094-817F-4F00-B68B-9167E01F0732}" dt="2025-06-12T13:51:08.171" v="58" actId="14100"/>
        <pc:sldMkLst>
          <pc:docMk/>
          <pc:sldMk cId="0" sldId="275"/>
        </pc:sldMkLst>
        <pc:spChg chg="mod">
          <ac:chgData name="Anna Luparelli" userId="cbad60c63327dc54" providerId="LiveId" clId="{EF7C5094-817F-4F00-B68B-9167E01F0732}" dt="2025-06-12T13:50:28.894" v="47" actId="207"/>
          <ac:spMkLst>
            <pc:docMk/>
            <pc:sldMk cId="0" sldId="275"/>
            <ac:spMk id="20" creationId="{00000000-0000-0000-0000-000000000000}"/>
          </ac:spMkLst>
        </pc:spChg>
        <pc:spChg chg="mod">
          <ac:chgData name="Anna Luparelli" userId="cbad60c63327dc54" providerId="LiveId" clId="{EF7C5094-817F-4F00-B68B-9167E01F0732}" dt="2025-06-12T13:50:26.599" v="46" actId="207"/>
          <ac:spMkLst>
            <pc:docMk/>
            <pc:sldMk cId="0" sldId="275"/>
            <ac:spMk id="22" creationId="{00000000-0000-0000-0000-000000000000}"/>
          </ac:spMkLst>
        </pc:spChg>
        <pc:spChg chg="mod">
          <ac:chgData name="Anna Luparelli" userId="cbad60c63327dc54" providerId="LiveId" clId="{EF7C5094-817F-4F00-B68B-9167E01F0732}" dt="2025-06-12T13:51:08.171" v="58" actId="14100"/>
          <ac:spMkLst>
            <pc:docMk/>
            <pc:sldMk cId="0" sldId="275"/>
            <ac:spMk id="24" creationId="{00000000-0000-0000-0000-000000000000}"/>
          </ac:spMkLst>
        </pc:spChg>
        <pc:spChg chg="add mod">
          <ac:chgData name="Anna Luparelli" userId="cbad60c63327dc54" providerId="LiveId" clId="{EF7C5094-817F-4F00-B68B-9167E01F0732}" dt="2025-06-12T13:50:46.603" v="53" actId="1076"/>
          <ac:spMkLst>
            <pc:docMk/>
            <pc:sldMk cId="0" sldId="275"/>
            <ac:spMk id="27" creationId="{A1EC97D9-DAC2-1C39-73DB-D908657A8C7B}"/>
          </ac:spMkLst>
        </pc:spChg>
        <pc:spChg chg="add mod">
          <ac:chgData name="Anna Luparelli" userId="cbad60c63327dc54" providerId="LiveId" clId="{EF7C5094-817F-4F00-B68B-9167E01F0732}" dt="2025-06-12T13:51:00.882" v="56" actId="1076"/>
          <ac:spMkLst>
            <pc:docMk/>
            <pc:sldMk cId="0" sldId="275"/>
            <ac:spMk id="29" creationId="{6363DF9A-F82D-672C-6FC5-D5C39AFB07C1}"/>
          </ac:spMkLst>
        </pc:spChg>
        <pc:graphicFrameChg chg="del">
          <ac:chgData name="Anna Luparelli" userId="cbad60c63327dc54" providerId="LiveId" clId="{EF7C5094-817F-4F00-B68B-9167E01F0732}" dt="2025-06-12T13:50:21.982" v="44" actId="478"/>
          <ac:graphicFrameMkLst>
            <pc:docMk/>
            <pc:sldMk cId="0" sldId="275"/>
            <ac:graphicFrameMk id="21" creationId="{00000000-0000-0000-0000-000000000000}"/>
          </ac:graphicFrameMkLst>
        </pc:graphicFrameChg>
        <pc:graphicFrameChg chg="del">
          <ac:chgData name="Anna Luparelli" userId="cbad60c63327dc54" providerId="LiveId" clId="{EF7C5094-817F-4F00-B68B-9167E01F0732}" dt="2025-06-12T13:50:23.685" v="45" actId="478"/>
          <ac:graphicFrameMkLst>
            <pc:docMk/>
            <pc:sldMk cId="0" sldId="275"/>
            <ac:graphicFrameMk id="25" creationId="{00000000-0000-0000-0000-000000000000}"/>
          </ac:graphicFrameMkLst>
        </pc:graphicFrameChg>
        <pc:graphicFrameChg chg="add mod">
          <ac:chgData name="Anna Luparelli" userId="cbad60c63327dc54" providerId="LiveId" clId="{EF7C5094-817F-4F00-B68B-9167E01F0732}" dt="2025-06-12T13:50:46.603" v="53" actId="1076"/>
          <ac:graphicFrameMkLst>
            <pc:docMk/>
            <pc:sldMk cId="0" sldId="275"/>
            <ac:graphicFrameMk id="26" creationId="{87B84E93-D808-3601-893C-275F8EF3F5C7}"/>
          </ac:graphicFrameMkLst>
        </pc:graphicFrameChg>
        <pc:graphicFrameChg chg="add mod">
          <ac:chgData name="Anna Luparelli" userId="cbad60c63327dc54" providerId="LiveId" clId="{EF7C5094-817F-4F00-B68B-9167E01F0732}" dt="2025-06-12T13:51:00.882" v="56" actId="1076"/>
          <ac:graphicFrameMkLst>
            <pc:docMk/>
            <pc:sldMk cId="0" sldId="275"/>
            <ac:graphicFrameMk id="28" creationId="{016329AF-D982-0F47-0F9B-5CA9F4A684BE}"/>
          </ac:graphicFrameMkLst>
        </pc:graphicFrameChg>
      </pc:sldChg>
      <pc:sldChg chg="addSp delSp modSp mod">
        <pc:chgData name="Anna Luparelli" userId="cbad60c63327dc54" providerId="LiveId" clId="{EF7C5094-817F-4F00-B68B-9167E01F0732}" dt="2025-06-12T13:51:56.668" v="67" actId="1076"/>
        <pc:sldMkLst>
          <pc:docMk/>
          <pc:sldMk cId="0" sldId="277"/>
        </pc:sldMkLst>
        <pc:spChg chg="add mod">
          <ac:chgData name="Anna Luparelli" userId="cbad60c63327dc54" providerId="LiveId" clId="{EF7C5094-817F-4F00-B68B-9167E01F0732}" dt="2025-06-12T13:51:34.273" v="61" actId="1076"/>
          <ac:spMkLst>
            <pc:docMk/>
            <pc:sldMk cId="0" sldId="277"/>
            <ac:spMk id="9" creationId="{004EDC29-E3FE-FE4B-1B48-5AC8040E8ED9}"/>
          </ac:spMkLst>
        </pc:spChg>
        <pc:graphicFrameChg chg="del mod">
          <ac:chgData name="Anna Luparelli" userId="cbad60c63327dc54" providerId="LiveId" clId="{EF7C5094-817F-4F00-B68B-9167E01F0732}" dt="2025-06-12T13:50:08.432" v="43" actId="478"/>
          <ac:graphicFrameMkLst>
            <pc:docMk/>
            <pc:sldMk cId="0" sldId="277"/>
            <ac:graphicFrameMk id="7" creationId="{00000000-0000-0000-0000-000000000000}"/>
          </ac:graphicFrameMkLst>
        </pc:graphicFrameChg>
        <pc:graphicFrameChg chg="add mod modGraphic">
          <ac:chgData name="Anna Luparelli" userId="cbad60c63327dc54" providerId="LiveId" clId="{EF7C5094-817F-4F00-B68B-9167E01F0732}" dt="2025-06-12T13:51:56.668" v="67" actId="1076"/>
          <ac:graphicFrameMkLst>
            <pc:docMk/>
            <pc:sldMk cId="0" sldId="277"/>
            <ac:graphicFrameMk id="8" creationId="{51187EDA-A4A3-D9F1-8822-6473FBE55BE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9E6643-3D8B-4EBB-97C9-0FE11059A473}" type="doc">
      <dgm:prSet loTypeId="urn:microsoft.com/office/officeart/2005/8/layout/chart3" loCatId="cycle" qsTypeId="urn:microsoft.com/office/officeart/2005/8/quickstyle/simple3" qsCatId="simple" csTypeId="urn:microsoft.com/office/officeart/2005/8/colors/colorful2" csCatId="colorful" phldr="1"/>
      <dgm:spPr/>
    </dgm:pt>
    <dgm:pt modelId="{46D9C2EF-AF81-4BB0-A9E8-692BEE6EDC3E}">
      <dgm:prSet phldrT="[Testo]"/>
      <dgm:spPr/>
      <dgm:t>
        <a:bodyPr/>
        <a:lstStyle/>
        <a:p>
          <a:r>
            <a:rPr lang="it-IT" dirty="0" err="1" smtClean="0"/>
            <a:t>Forensics</a:t>
          </a:r>
          <a:endParaRPr lang="it-IT" dirty="0"/>
        </a:p>
      </dgm:t>
    </dgm:pt>
    <dgm:pt modelId="{94BDD897-6076-4F9B-BDC6-98C9791DB9EB}" type="parTrans" cxnId="{530583D0-0DDC-4A21-89ED-746858EEA0C9}">
      <dgm:prSet/>
      <dgm:spPr/>
      <dgm:t>
        <a:bodyPr/>
        <a:lstStyle/>
        <a:p>
          <a:endParaRPr lang="it-IT"/>
        </a:p>
      </dgm:t>
    </dgm:pt>
    <dgm:pt modelId="{F3B61052-B44C-4B9F-A983-8B83F6F6B462}" type="sibTrans" cxnId="{530583D0-0DDC-4A21-89ED-746858EEA0C9}">
      <dgm:prSet/>
      <dgm:spPr/>
      <dgm:t>
        <a:bodyPr/>
        <a:lstStyle/>
        <a:p>
          <a:endParaRPr lang="it-IT"/>
        </a:p>
      </dgm:t>
    </dgm:pt>
    <dgm:pt modelId="{ECA9B673-4EB3-4C4A-BC26-0E226FC9C55B}">
      <dgm:prSet phldrT="[Testo]"/>
      <dgm:spPr/>
      <dgm:t>
        <a:bodyPr/>
        <a:lstStyle/>
        <a:p>
          <a:r>
            <a:rPr lang="it-IT" dirty="0" smtClean="0"/>
            <a:t>Environment</a:t>
          </a:r>
          <a:endParaRPr lang="it-IT" dirty="0"/>
        </a:p>
      </dgm:t>
    </dgm:pt>
    <dgm:pt modelId="{4B0E5C36-50D2-4F25-AECD-5DBD18EC22EF}" type="parTrans" cxnId="{A4D90786-164F-48EC-A79A-707E6C622ED7}">
      <dgm:prSet/>
      <dgm:spPr/>
      <dgm:t>
        <a:bodyPr/>
        <a:lstStyle/>
        <a:p>
          <a:endParaRPr lang="it-IT"/>
        </a:p>
      </dgm:t>
    </dgm:pt>
    <dgm:pt modelId="{9A3AAB97-FEBC-4872-BCC4-EDACB4F83E17}" type="sibTrans" cxnId="{A4D90786-164F-48EC-A79A-707E6C622ED7}">
      <dgm:prSet/>
      <dgm:spPr/>
      <dgm:t>
        <a:bodyPr/>
        <a:lstStyle/>
        <a:p>
          <a:endParaRPr lang="it-IT"/>
        </a:p>
      </dgm:t>
    </dgm:pt>
    <dgm:pt modelId="{B940D834-D1D0-4348-BAFC-70EE3587DA42}">
      <dgm:prSet phldrT="[Testo]"/>
      <dgm:spPr/>
      <dgm:t>
        <a:bodyPr/>
        <a:lstStyle/>
        <a:p>
          <a:r>
            <a:rPr lang="it-IT" dirty="0" err="1" smtClean="0"/>
            <a:t>Food</a:t>
          </a:r>
          <a:r>
            <a:rPr lang="it-IT" dirty="0" smtClean="0"/>
            <a:t> </a:t>
          </a:r>
          <a:r>
            <a:rPr lang="it-IT" dirty="0" err="1" smtClean="0"/>
            <a:t>analysis</a:t>
          </a:r>
          <a:endParaRPr lang="it-IT" dirty="0"/>
        </a:p>
      </dgm:t>
    </dgm:pt>
    <dgm:pt modelId="{0578A4FB-1F4A-4D67-9EC2-AD16D710DDA9}" type="parTrans" cxnId="{4695A274-55A4-4F0F-81BA-21B1C2A1757D}">
      <dgm:prSet/>
      <dgm:spPr/>
      <dgm:t>
        <a:bodyPr/>
        <a:lstStyle/>
        <a:p>
          <a:endParaRPr lang="it-IT"/>
        </a:p>
      </dgm:t>
    </dgm:pt>
    <dgm:pt modelId="{38325092-A548-456A-A03E-2BCB823FCD01}" type="sibTrans" cxnId="{4695A274-55A4-4F0F-81BA-21B1C2A1757D}">
      <dgm:prSet/>
      <dgm:spPr/>
      <dgm:t>
        <a:bodyPr/>
        <a:lstStyle/>
        <a:p>
          <a:endParaRPr lang="it-IT"/>
        </a:p>
      </dgm:t>
    </dgm:pt>
    <dgm:pt modelId="{2BCCA161-D0AC-4106-8E67-653ED423AB18}" type="pres">
      <dgm:prSet presAssocID="{129E6643-3D8B-4EBB-97C9-0FE11059A473}" presName="compositeShape" presStyleCnt="0">
        <dgm:presLayoutVars>
          <dgm:chMax val="7"/>
          <dgm:dir/>
          <dgm:resizeHandles val="exact"/>
        </dgm:presLayoutVars>
      </dgm:prSet>
      <dgm:spPr/>
    </dgm:pt>
    <dgm:pt modelId="{5C6AA662-0D05-4172-8731-0FEC7F88F965}" type="pres">
      <dgm:prSet presAssocID="{129E6643-3D8B-4EBB-97C9-0FE11059A473}" presName="wedge1" presStyleLbl="node1" presStyleIdx="0" presStyleCnt="3" custLinFactNeighborX="2471" custLinFactNeighborY="615"/>
      <dgm:spPr/>
      <dgm:t>
        <a:bodyPr/>
        <a:lstStyle/>
        <a:p>
          <a:endParaRPr lang="it-IT"/>
        </a:p>
      </dgm:t>
    </dgm:pt>
    <dgm:pt modelId="{526EE26C-E2CD-4D18-B022-D9A9D0F8AEEE}" type="pres">
      <dgm:prSet presAssocID="{129E6643-3D8B-4EBB-97C9-0FE11059A473}" presName="wedge1Tx" presStyleLbl="node1" presStyleIdx="0" presStyleCnt="3">
        <dgm:presLayoutVars>
          <dgm:chMax val="0"/>
          <dgm:chPref val="0"/>
          <dgm:bulletEnabled val="1"/>
        </dgm:presLayoutVars>
      </dgm:prSet>
      <dgm:spPr/>
      <dgm:t>
        <a:bodyPr/>
        <a:lstStyle/>
        <a:p>
          <a:endParaRPr lang="it-IT"/>
        </a:p>
      </dgm:t>
    </dgm:pt>
    <dgm:pt modelId="{A2A00C83-5431-46F8-9881-DF6E6406CA23}" type="pres">
      <dgm:prSet presAssocID="{129E6643-3D8B-4EBB-97C9-0FE11059A473}" presName="wedge2" presStyleLbl="node1" presStyleIdx="1" presStyleCnt="3" custLinFactNeighborX="5167" custLinFactNeighborY="3172"/>
      <dgm:spPr/>
      <dgm:t>
        <a:bodyPr/>
        <a:lstStyle/>
        <a:p>
          <a:endParaRPr lang="it-IT"/>
        </a:p>
      </dgm:t>
    </dgm:pt>
    <dgm:pt modelId="{E22565A3-6E2A-4CB4-8A98-D83CFA481F9C}" type="pres">
      <dgm:prSet presAssocID="{129E6643-3D8B-4EBB-97C9-0FE11059A473}" presName="wedge2Tx" presStyleLbl="node1" presStyleIdx="1" presStyleCnt="3">
        <dgm:presLayoutVars>
          <dgm:chMax val="0"/>
          <dgm:chPref val="0"/>
          <dgm:bulletEnabled val="1"/>
        </dgm:presLayoutVars>
      </dgm:prSet>
      <dgm:spPr/>
      <dgm:t>
        <a:bodyPr/>
        <a:lstStyle/>
        <a:p>
          <a:endParaRPr lang="it-IT"/>
        </a:p>
      </dgm:t>
    </dgm:pt>
    <dgm:pt modelId="{CE6F1E9B-B3EC-433D-AD5F-CF3528D83B2B}" type="pres">
      <dgm:prSet presAssocID="{129E6643-3D8B-4EBB-97C9-0FE11059A473}" presName="wedge3" presStyleLbl="node1" presStyleIdx="2" presStyleCnt="3"/>
      <dgm:spPr/>
      <dgm:t>
        <a:bodyPr/>
        <a:lstStyle/>
        <a:p>
          <a:endParaRPr lang="it-IT"/>
        </a:p>
      </dgm:t>
    </dgm:pt>
    <dgm:pt modelId="{B093ED28-E2F0-4C15-8C19-7498B3D91184}" type="pres">
      <dgm:prSet presAssocID="{129E6643-3D8B-4EBB-97C9-0FE11059A473}" presName="wedge3Tx" presStyleLbl="node1" presStyleIdx="2" presStyleCnt="3">
        <dgm:presLayoutVars>
          <dgm:chMax val="0"/>
          <dgm:chPref val="0"/>
          <dgm:bulletEnabled val="1"/>
        </dgm:presLayoutVars>
      </dgm:prSet>
      <dgm:spPr/>
      <dgm:t>
        <a:bodyPr/>
        <a:lstStyle/>
        <a:p>
          <a:endParaRPr lang="it-IT"/>
        </a:p>
      </dgm:t>
    </dgm:pt>
  </dgm:ptLst>
  <dgm:cxnLst>
    <dgm:cxn modelId="{4695A274-55A4-4F0F-81BA-21B1C2A1757D}" srcId="{129E6643-3D8B-4EBB-97C9-0FE11059A473}" destId="{B940D834-D1D0-4348-BAFC-70EE3587DA42}" srcOrd="2" destOrd="0" parTransId="{0578A4FB-1F4A-4D67-9EC2-AD16D710DDA9}" sibTransId="{38325092-A548-456A-A03E-2BCB823FCD01}"/>
    <dgm:cxn modelId="{DA9F0B98-6ECA-4E26-9DCC-E9F6C408504C}" type="presOf" srcId="{129E6643-3D8B-4EBB-97C9-0FE11059A473}" destId="{2BCCA161-D0AC-4106-8E67-653ED423AB18}" srcOrd="0" destOrd="0" presId="urn:microsoft.com/office/officeart/2005/8/layout/chart3"/>
    <dgm:cxn modelId="{2520917E-8A58-4F14-B4F2-5ECB3DCA1D11}" type="presOf" srcId="{ECA9B673-4EB3-4C4A-BC26-0E226FC9C55B}" destId="{E22565A3-6E2A-4CB4-8A98-D83CFA481F9C}" srcOrd="1" destOrd="0" presId="urn:microsoft.com/office/officeart/2005/8/layout/chart3"/>
    <dgm:cxn modelId="{509C8551-2662-468F-898A-0B58BDD09D18}" type="presOf" srcId="{ECA9B673-4EB3-4C4A-BC26-0E226FC9C55B}" destId="{A2A00C83-5431-46F8-9881-DF6E6406CA23}" srcOrd="0" destOrd="0" presId="urn:microsoft.com/office/officeart/2005/8/layout/chart3"/>
    <dgm:cxn modelId="{4281F5DC-38ED-4522-837A-5B2BA634B98B}" type="presOf" srcId="{B940D834-D1D0-4348-BAFC-70EE3587DA42}" destId="{B093ED28-E2F0-4C15-8C19-7498B3D91184}" srcOrd="1" destOrd="0" presId="urn:microsoft.com/office/officeart/2005/8/layout/chart3"/>
    <dgm:cxn modelId="{A4D90786-164F-48EC-A79A-707E6C622ED7}" srcId="{129E6643-3D8B-4EBB-97C9-0FE11059A473}" destId="{ECA9B673-4EB3-4C4A-BC26-0E226FC9C55B}" srcOrd="1" destOrd="0" parTransId="{4B0E5C36-50D2-4F25-AECD-5DBD18EC22EF}" sibTransId="{9A3AAB97-FEBC-4872-BCC4-EDACB4F83E17}"/>
    <dgm:cxn modelId="{B1CB258F-1BDD-4DD4-A57C-62F01FB3BFF3}" type="presOf" srcId="{46D9C2EF-AF81-4BB0-A9E8-692BEE6EDC3E}" destId="{5C6AA662-0D05-4172-8731-0FEC7F88F965}" srcOrd="0" destOrd="0" presId="urn:microsoft.com/office/officeart/2005/8/layout/chart3"/>
    <dgm:cxn modelId="{00255708-FD18-4332-8357-7E53000719DC}" type="presOf" srcId="{46D9C2EF-AF81-4BB0-A9E8-692BEE6EDC3E}" destId="{526EE26C-E2CD-4D18-B022-D9A9D0F8AEEE}" srcOrd="1" destOrd="0" presId="urn:microsoft.com/office/officeart/2005/8/layout/chart3"/>
    <dgm:cxn modelId="{77DEA2CD-0FFE-49DF-9A2D-DE10CB2B221D}" type="presOf" srcId="{B940D834-D1D0-4348-BAFC-70EE3587DA42}" destId="{CE6F1E9B-B3EC-433D-AD5F-CF3528D83B2B}" srcOrd="0" destOrd="0" presId="urn:microsoft.com/office/officeart/2005/8/layout/chart3"/>
    <dgm:cxn modelId="{530583D0-0DDC-4A21-89ED-746858EEA0C9}" srcId="{129E6643-3D8B-4EBB-97C9-0FE11059A473}" destId="{46D9C2EF-AF81-4BB0-A9E8-692BEE6EDC3E}" srcOrd="0" destOrd="0" parTransId="{94BDD897-6076-4F9B-BDC6-98C9791DB9EB}" sibTransId="{F3B61052-B44C-4B9F-A983-8B83F6F6B462}"/>
    <dgm:cxn modelId="{9C7E8DFB-AF7F-415B-97A7-0BDFA14D691A}" type="presParOf" srcId="{2BCCA161-D0AC-4106-8E67-653ED423AB18}" destId="{5C6AA662-0D05-4172-8731-0FEC7F88F965}" srcOrd="0" destOrd="0" presId="urn:microsoft.com/office/officeart/2005/8/layout/chart3"/>
    <dgm:cxn modelId="{8D7BF6FD-0245-4F54-B2B8-AC9B1BBA3EAD}" type="presParOf" srcId="{2BCCA161-D0AC-4106-8E67-653ED423AB18}" destId="{526EE26C-E2CD-4D18-B022-D9A9D0F8AEEE}" srcOrd="1" destOrd="0" presId="urn:microsoft.com/office/officeart/2005/8/layout/chart3"/>
    <dgm:cxn modelId="{C58BEA75-D182-4D5E-B0AA-246ED661C11C}" type="presParOf" srcId="{2BCCA161-D0AC-4106-8E67-653ED423AB18}" destId="{A2A00C83-5431-46F8-9881-DF6E6406CA23}" srcOrd="2" destOrd="0" presId="urn:microsoft.com/office/officeart/2005/8/layout/chart3"/>
    <dgm:cxn modelId="{260FEC1B-C33F-43DF-845B-D8174566BB57}" type="presParOf" srcId="{2BCCA161-D0AC-4106-8E67-653ED423AB18}" destId="{E22565A3-6E2A-4CB4-8A98-D83CFA481F9C}" srcOrd="3" destOrd="0" presId="urn:microsoft.com/office/officeart/2005/8/layout/chart3"/>
    <dgm:cxn modelId="{21B849B9-F891-49B7-B15F-F3E77E3E3B8F}" type="presParOf" srcId="{2BCCA161-D0AC-4106-8E67-653ED423AB18}" destId="{CE6F1E9B-B3EC-433D-AD5F-CF3528D83B2B}" srcOrd="4" destOrd="0" presId="urn:microsoft.com/office/officeart/2005/8/layout/chart3"/>
    <dgm:cxn modelId="{A47BF3C3-10AB-4EC6-99D5-620C22B84093}" type="presParOf" srcId="{2BCCA161-D0AC-4106-8E67-653ED423AB18}" destId="{B093ED28-E2F0-4C15-8C19-7498B3D91184}"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AA662-0D05-4172-8731-0FEC7F88F965}">
      <dsp:nvSpPr>
        <dsp:cNvPr id="0" name=""/>
        <dsp:cNvSpPr/>
      </dsp:nvSpPr>
      <dsp:spPr>
        <a:xfrm>
          <a:off x="3026919" y="590629"/>
          <a:ext cx="6827520" cy="6827520"/>
        </a:xfrm>
        <a:prstGeom prst="pie">
          <a:avLst>
            <a:gd name="adj1" fmla="val 16200000"/>
            <a:gd name="adj2" fmla="val 180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it-IT" sz="4400" kern="1200" dirty="0" err="1" smtClean="0"/>
            <a:t>Forensics</a:t>
          </a:r>
          <a:endParaRPr lang="it-IT" sz="4400" kern="1200" dirty="0"/>
        </a:p>
      </dsp:txBody>
      <dsp:txXfrm>
        <a:off x="6738976" y="1850469"/>
        <a:ext cx="2316480" cy="2275840"/>
      </dsp:txXfrm>
    </dsp:sp>
    <dsp:sp modelId="{A2A00C83-5431-46F8-9881-DF6E6406CA23}">
      <dsp:nvSpPr>
        <dsp:cNvPr id="0" name=""/>
        <dsp:cNvSpPr/>
      </dsp:nvSpPr>
      <dsp:spPr>
        <a:xfrm>
          <a:off x="2859046" y="968408"/>
          <a:ext cx="6827520" cy="6827520"/>
        </a:xfrm>
        <a:prstGeom prst="pie">
          <a:avLst>
            <a:gd name="adj1" fmla="val 1800000"/>
            <a:gd name="adj2" fmla="val 900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it-IT" sz="4400" kern="1200" dirty="0" smtClean="0"/>
            <a:t>Environment</a:t>
          </a:r>
          <a:endParaRPr lang="it-IT" sz="4400" kern="1200" dirty="0"/>
        </a:p>
      </dsp:txBody>
      <dsp:txXfrm>
        <a:off x="4728486" y="5276248"/>
        <a:ext cx="3088640" cy="2113280"/>
      </dsp:txXfrm>
    </dsp:sp>
    <dsp:sp modelId="{CE6F1E9B-B3EC-433D-AD5F-CF3528D83B2B}">
      <dsp:nvSpPr>
        <dsp:cNvPr id="0" name=""/>
        <dsp:cNvSpPr/>
      </dsp:nvSpPr>
      <dsp:spPr>
        <a:xfrm>
          <a:off x="2506268" y="751839"/>
          <a:ext cx="6827520" cy="6827520"/>
        </a:xfrm>
        <a:prstGeom prst="pie">
          <a:avLst>
            <a:gd name="adj1" fmla="val 9000000"/>
            <a:gd name="adj2" fmla="val 1620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it-IT" sz="4400" kern="1200" dirty="0" err="1" smtClean="0"/>
            <a:t>Food</a:t>
          </a:r>
          <a:r>
            <a:rPr lang="it-IT" sz="4400" kern="1200" dirty="0" smtClean="0"/>
            <a:t> </a:t>
          </a:r>
          <a:r>
            <a:rPr lang="it-IT" sz="4400" kern="1200" dirty="0" err="1" smtClean="0"/>
            <a:t>analysis</a:t>
          </a:r>
          <a:endParaRPr lang="it-IT" sz="4400" kern="1200" dirty="0"/>
        </a:p>
      </dsp:txBody>
      <dsp:txXfrm>
        <a:off x="3237788" y="2092960"/>
        <a:ext cx="2316480" cy="227584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D3726-457E-4111-ABC4-B6EE53B53F1C}" type="datetimeFigureOut">
              <a:rPr lang="it-IT" smtClean="0"/>
              <a:t>31/01/2026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09357-D776-461D-8100-94B992D491C0}" type="slidenum">
              <a:rPr lang="it-IT" smtClean="0"/>
              <a:t>‹N›</a:t>
            </a:fld>
            <a:endParaRPr lang="it-IT"/>
          </a:p>
        </p:txBody>
      </p:sp>
    </p:spTree>
    <p:extLst>
      <p:ext uri="{BB962C8B-B14F-4D97-AF65-F5344CB8AC3E}">
        <p14:creationId xmlns:p14="http://schemas.microsoft.com/office/powerpoint/2010/main" val="1423331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DARTmass</a:t>
            </a:r>
            <a:r>
              <a:rPr lang="en-US" dirty="0" smtClean="0"/>
              <a:t> spectrometry is the most significant discover in mass spectrometry since the invention of the electrospray </a:t>
            </a:r>
            <a:r>
              <a:rPr lang="it-IT" dirty="0" err="1" smtClean="0"/>
              <a:t>ionization</a:t>
            </a:r>
            <a:r>
              <a:rPr lang="it-IT" dirty="0" smtClean="0"/>
              <a:t> (ESI) and </a:t>
            </a:r>
            <a:r>
              <a:rPr lang="it-IT" dirty="0" err="1" smtClean="0"/>
              <a:t>matrix-assisted</a:t>
            </a:r>
            <a:r>
              <a:rPr lang="it-IT" dirty="0" smtClean="0"/>
              <a:t> laser </a:t>
            </a:r>
            <a:r>
              <a:rPr lang="it-IT" dirty="0" err="1" smtClean="0"/>
              <a:t>desorption</a:t>
            </a:r>
            <a:r>
              <a:rPr lang="it-IT" dirty="0" smtClean="0"/>
              <a:t>/</a:t>
            </a:r>
            <a:r>
              <a:rPr lang="it-IT" dirty="0" err="1" smtClean="0"/>
              <a:t>ion</a:t>
            </a:r>
            <a:r>
              <a:rPr lang="it-IT" dirty="0" smtClean="0"/>
              <a:t> </a:t>
            </a:r>
            <a:r>
              <a:rPr lang="it-IT" dirty="0" err="1" smtClean="0"/>
              <a:t>ization</a:t>
            </a:r>
            <a:r>
              <a:rPr lang="it-IT" dirty="0" smtClean="0"/>
              <a:t> (MALDI) </a:t>
            </a:r>
            <a:r>
              <a:rPr lang="it-IT" dirty="0" err="1" smtClean="0"/>
              <a:t>techniques</a:t>
            </a:r>
            <a:r>
              <a:rPr lang="it-IT" dirty="0" smtClean="0"/>
              <a:t>.</a:t>
            </a:r>
          </a:p>
        </p:txBody>
      </p:sp>
      <p:sp>
        <p:nvSpPr>
          <p:cNvPr id="4" name="Segnaposto numero diapositiva 3"/>
          <p:cNvSpPr>
            <a:spLocks noGrp="1"/>
          </p:cNvSpPr>
          <p:nvPr>
            <p:ph type="sldNum" sz="quarter" idx="10"/>
          </p:nvPr>
        </p:nvSpPr>
        <p:spPr/>
        <p:txBody>
          <a:bodyPr/>
          <a:lstStyle/>
          <a:p>
            <a:fld id="{56109357-D776-461D-8100-94B992D491C0}" type="slidenum">
              <a:rPr lang="it-IT" smtClean="0"/>
              <a:t>2</a:t>
            </a:fld>
            <a:endParaRPr lang="it-IT"/>
          </a:p>
        </p:txBody>
      </p:sp>
    </p:spTree>
    <p:extLst>
      <p:ext uri="{BB962C8B-B14F-4D97-AF65-F5344CB8AC3E}">
        <p14:creationId xmlns:p14="http://schemas.microsoft.com/office/powerpoint/2010/main" val="469812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Inorder</a:t>
            </a:r>
            <a:r>
              <a:rPr lang="en-US" sz="1200" b="0" i="0" kern="1200" dirty="0" smtClean="0">
                <a:solidFill>
                  <a:schemeClr val="tx1"/>
                </a:solidFill>
                <a:effectLst/>
                <a:latin typeface="+mn-lt"/>
                <a:ea typeface="+mn-ea"/>
                <a:cs typeface="+mn-cs"/>
              </a:rPr>
              <a:t> to comply with recommendations of the green analytical </a:t>
            </a:r>
            <a:r>
              <a:rPr lang="en-US" sz="1200" b="0" i="0" kern="1200" dirty="0" err="1" smtClean="0">
                <a:solidFill>
                  <a:schemeClr val="tx1"/>
                </a:solidFill>
                <a:effectLst/>
                <a:latin typeface="+mn-lt"/>
                <a:ea typeface="+mn-ea"/>
                <a:cs typeface="+mn-cs"/>
              </a:rPr>
              <a:t>chemisty</a:t>
            </a:r>
            <a:r>
              <a:rPr lang="en-US" sz="1200" b="0" i="0" kern="1200" dirty="0" smtClean="0">
                <a:solidFill>
                  <a:schemeClr val="tx1"/>
                </a:solidFill>
                <a:effectLst/>
                <a:latin typeface="+mn-lt"/>
                <a:ea typeface="+mn-ea"/>
                <a:cs typeface="+mn-cs"/>
              </a:rPr>
              <a:t> and in order to promote a method  environmentally sustainable we calculated the greenness of the</a:t>
            </a:r>
            <a:r>
              <a:rPr lang="en-US" sz="1200" b="0" i="0" kern="1200" baseline="0" dirty="0" smtClean="0">
                <a:solidFill>
                  <a:schemeClr val="tx1"/>
                </a:solidFill>
                <a:effectLst/>
                <a:latin typeface="+mn-lt"/>
                <a:ea typeface="+mn-ea"/>
                <a:cs typeface="+mn-cs"/>
              </a:rPr>
              <a:t> method by applying a software recently developed by scientists. This a a</a:t>
            </a:r>
            <a:r>
              <a:rPr lang="en-US" sz="1200" b="0" i="0" kern="1200" dirty="0" smtClean="0">
                <a:solidFill>
                  <a:schemeClr val="tx1"/>
                </a:solidFill>
                <a:effectLst/>
                <a:latin typeface="+mn-lt"/>
                <a:ea typeface="+mn-ea"/>
                <a:cs typeface="+mn-cs"/>
              </a:rPr>
              <a:t>nalytical </a:t>
            </a:r>
            <a:r>
              <a:rPr lang="en-US" sz="1200" b="0" i="0" kern="1200" dirty="0" err="1" smtClean="0">
                <a:solidFill>
                  <a:schemeClr val="tx1"/>
                </a:solidFill>
                <a:effectLst/>
                <a:latin typeface="+mn-lt"/>
                <a:ea typeface="+mn-ea"/>
                <a:cs typeface="+mn-cs"/>
              </a:rPr>
              <a:t>GREEnness</a:t>
            </a:r>
            <a:r>
              <a:rPr lang="en-US" sz="1200" b="0" i="0" kern="1200" dirty="0" smtClean="0">
                <a:solidFill>
                  <a:schemeClr val="tx1"/>
                </a:solidFill>
                <a:effectLst/>
                <a:latin typeface="+mn-lt"/>
                <a:ea typeface="+mn-ea"/>
                <a:cs typeface="+mn-cs"/>
              </a:rPr>
              <a:t> calculator, a comprehensive, flexible, and straightforward assessment approach that provides an easily interpretable and informative result. </a:t>
            </a:r>
          </a:p>
          <a:p>
            <a:r>
              <a:rPr lang="en-US" sz="1200" b="0" i="0" kern="1200" dirty="0" smtClean="0">
                <a:solidFill>
                  <a:schemeClr val="tx1"/>
                </a:solidFill>
                <a:effectLst/>
                <a:latin typeface="+mn-lt"/>
                <a:ea typeface="+mn-ea"/>
                <a:cs typeface="+mn-cs"/>
              </a:rPr>
              <a:t>With the aim of comprehensively evaluating the greenness of analytical methodologies, we have converted each of the 12 principles of GAC into scores. Criteria taken into consideration are generation of waste, reagents that are persistent, </a:t>
            </a:r>
            <a:r>
              <a:rPr lang="en-US" sz="1200" b="0" i="0" kern="1200" dirty="0" err="1" smtClean="0">
                <a:solidFill>
                  <a:schemeClr val="tx1"/>
                </a:solidFill>
                <a:effectLst/>
                <a:latin typeface="+mn-lt"/>
                <a:ea typeface="+mn-ea"/>
                <a:cs typeface="+mn-cs"/>
              </a:rPr>
              <a:t>bioaccumulative</a:t>
            </a:r>
            <a:r>
              <a:rPr lang="en-US" sz="1200" b="0" i="0" kern="1200" dirty="0" smtClean="0">
                <a:solidFill>
                  <a:schemeClr val="tx1"/>
                </a:solidFill>
                <a:effectLst/>
                <a:latin typeface="+mn-lt"/>
                <a:ea typeface="+mn-ea"/>
                <a:cs typeface="+mn-cs"/>
              </a:rPr>
              <a:t>, or toxic, whether reagents are hazardous, whether the conditions are corrosive.</a:t>
            </a:r>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26</a:t>
            </a:fld>
            <a:endParaRPr lang="it-IT"/>
          </a:p>
        </p:txBody>
      </p:sp>
    </p:spTree>
    <p:extLst>
      <p:ext uri="{BB962C8B-B14F-4D97-AF65-F5344CB8AC3E}">
        <p14:creationId xmlns:p14="http://schemas.microsoft.com/office/powerpoint/2010/main" val="1145239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27</a:t>
            </a:fld>
            <a:endParaRPr lang="it-IT"/>
          </a:p>
        </p:txBody>
      </p:sp>
    </p:spTree>
    <p:extLst>
      <p:ext uri="{BB962C8B-B14F-4D97-AF65-F5344CB8AC3E}">
        <p14:creationId xmlns:p14="http://schemas.microsoft.com/office/powerpoint/2010/main" val="422786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28</a:t>
            </a:fld>
            <a:endParaRPr lang="it-IT"/>
          </a:p>
        </p:txBody>
      </p:sp>
    </p:spTree>
    <p:extLst>
      <p:ext uri="{BB962C8B-B14F-4D97-AF65-F5344CB8AC3E}">
        <p14:creationId xmlns:p14="http://schemas.microsoft.com/office/powerpoint/2010/main" val="411623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 gas stream passes through the discharge region where ions, electrons and metastable (excited) molecules or atoms are produced. Cody and </a:t>
            </a:r>
            <a:r>
              <a:rPr lang="en-US" dirty="0" err="1" smtClean="0"/>
              <a:t>Laramee</a:t>
            </a:r>
            <a:r>
              <a:rPr lang="en-US" dirty="0" smtClean="0"/>
              <a:t> (</a:t>
            </a:r>
            <a:r>
              <a:rPr lang="en-US" dirty="0" err="1" smtClean="0"/>
              <a:t>inven</a:t>
            </a:r>
            <a:r>
              <a:rPr lang="en-US" dirty="0" smtClean="0"/>
              <a:t> tors of DART-MS) used the term `electrical </a:t>
            </a:r>
            <a:r>
              <a:rPr lang="en-US" dirty="0" err="1" smtClean="0"/>
              <a:t>discharge'source</a:t>
            </a:r>
            <a:r>
              <a:rPr lang="en-US" dirty="0" smtClean="0"/>
              <a:t> exit and the mass spectrometer inlet. Most DART MS experiments are carried out with helium (purity  99.999%).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allows one to carry out a fast non-contact analysis of various samples. Most often, solid samples are introduced into the ionization region with a pincer while liquid ones are introduced with a glass or polymeric rod. Evaporation/desorption of </a:t>
            </a:r>
            <a:r>
              <a:rPr lang="en-US" dirty="0" err="1" smtClean="0"/>
              <a:t>analytes</a:t>
            </a:r>
            <a:r>
              <a:rPr lang="en-US" dirty="0" smtClean="0"/>
              <a:t> from the surface of samples in a helium or nitrogen stream is accompanied by their ionization involving metastable atoms or molecules (or reagent ions). Only the low-molecular-mass components are ionized; this allows one to avoid the impact of the high-molecular-mass matrix components of the analysis. It is of interest not only to identify </a:t>
            </a:r>
            <a:r>
              <a:rPr lang="en-US" dirty="0" err="1" smtClean="0"/>
              <a:t>analytes</a:t>
            </a:r>
            <a:r>
              <a:rPr lang="en-US" dirty="0" smtClean="0"/>
              <a:t>, but also to quantify them.</a:t>
            </a:r>
            <a:endParaRPr lang="it-IT" dirty="0" smtClean="0"/>
          </a:p>
          <a:p>
            <a:endParaRPr lang="en-US" dirty="0" smtClean="0"/>
          </a:p>
          <a:p>
            <a:r>
              <a:rPr lang="en-US" dirty="0" smtClean="0"/>
              <a:t>Technical part:</a:t>
            </a:r>
          </a:p>
          <a:p>
            <a:r>
              <a:rPr lang="en-US" dirty="0" smtClean="0"/>
              <a:t>the potential at the gas-discharge needle of the DART source ranges from 1 to 5 kV, the first perforated disk electrode is grounded and the potentials at the second perforated electrode and at the grid electrode are about 100 and 250 V, The gas flow rate is usually at least 0.55 </a:t>
            </a:r>
            <a:r>
              <a:rPr lang="en-US" dirty="0" err="1" smtClean="0"/>
              <a:t>litre</a:t>
            </a:r>
            <a:r>
              <a:rPr lang="en-US" dirty="0" smtClean="0"/>
              <a:t> min 1 and the gas temperature varies from ambient temperature to 350 </a:t>
            </a:r>
            <a:r>
              <a:rPr lang="en-US" dirty="0" err="1" smtClean="0"/>
              <a:t>C.Thewidthof</a:t>
            </a:r>
            <a:r>
              <a:rPr lang="en-US" dirty="0" smtClean="0"/>
              <a:t> </a:t>
            </a:r>
            <a:r>
              <a:rPr lang="en-US" dirty="0" err="1" smtClean="0"/>
              <a:t>thegap</a:t>
            </a:r>
            <a:r>
              <a:rPr lang="en-US" dirty="0" smtClean="0"/>
              <a:t> </a:t>
            </a:r>
            <a:r>
              <a:rPr lang="en-US" dirty="0" err="1" smtClean="0"/>
              <a:t>betweenthe</a:t>
            </a:r>
            <a:r>
              <a:rPr lang="en-US" dirty="0" smtClean="0"/>
              <a:t> </a:t>
            </a:r>
            <a:r>
              <a:rPr lang="en-US" dirty="0" err="1" smtClean="0"/>
              <a:t>DARTsourceexit</a:t>
            </a:r>
            <a:r>
              <a:rPr lang="en-US" dirty="0" smtClean="0"/>
              <a:t> and the skimmer input orifice or a vacuum interface of a mass spectrometer usually varies from 5 to 25 mm</a:t>
            </a:r>
          </a:p>
          <a:p>
            <a:r>
              <a:rPr lang="en-US" dirty="0" smtClean="0"/>
              <a:t>It is assumed that a number of complex processes occur concurrently depending on the proton affinity and the ionization potential of </a:t>
            </a:r>
            <a:r>
              <a:rPr lang="en-US" dirty="0" err="1" smtClean="0"/>
              <a:t>analyte</a:t>
            </a:r>
            <a:r>
              <a:rPr lang="en-US" dirty="0" smtClean="0"/>
              <a:t>, on the </a:t>
            </a:r>
            <a:r>
              <a:rPr lang="en-US" dirty="0" err="1" smtClean="0"/>
              <a:t>analyte</a:t>
            </a:r>
            <a:r>
              <a:rPr lang="en-US" dirty="0" smtClean="0"/>
              <a:t> concentration in the sample, on the polarity and nature of the gas used and on the presence of auxiliary reactants.</a:t>
            </a:r>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3</a:t>
            </a:fld>
            <a:endParaRPr lang="it-IT"/>
          </a:p>
        </p:txBody>
      </p:sp>
    </p:spTree>
    <p:extLst>
      <p:ext uri="{BB962C8B-B14F-4D97-AF65-F5344CB8AC3E}">
        <p14:creationId xmlns:p14="http://schemas.microsoft.com/office/powerpoint/2010/main" val="118801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smtClean="0"/>
          </a:p>
        </p:txBody>
      </p:sp>
      <p:sp>
        <p:nvSpPr>
          <p:cNvPr id="4" name="Segnaposto numero diapositiva 3"/>
          <p:cNvSpPr>
            <a:spLocks noGrp="1"/>
          </p:cNvSpPr>
          <p:nvPr>
            <p:ph type="sldNum" sz="quarter" idx="10"/>
          </p:nvPr>
        </p:nvSpPr>
        <p:spPr/>
        <p:txBody>
          <a:bodyPr/>
          <a:lstStyle/>
          <a:p>
            <a:fld id="{56109357-D776-461D-8100-94B992D491C0}" type="slidenum">
              <a:rPr lang="it-IT" smtClean="0"/>
              <a:t>5</a:t>
            </a:fld>
            <a:endParaRPr lang="it-IT"/>
          </a:p>
        </p:txBody>
      </p:sp>
    </p:spTree>
    <p:extLst>
      <p:ext uri="{BB962C8B-B14F-4D97-AF65-F5344CB8AC3E}">
        <p14:creationId xmlns:p14="http://schemas.microsoft.com/office/powerpoint/2010/main" val="277023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Saffron (</a:t>
            </a:r>
            <a:r>
              <a:rPr lang="en-US" sz="1200" b="0" i="1" kern="1200" dirty="0" smtClean="0">
                <a:solidFill>
                  <a:schemeClr val="tx1"/>
                </a:solidFill>
                <a:effectLst/>
                <a:latin typeface="+mn-lt"/>
                <a:ea typeface="+mn-ea"/>
                <a:cs typeface="+mn-cs"/>
              </a:rPr>
              <a:t>Crocus </a:t>
            </a:r>
            <a:r>
              <a:rPr lang="en-US" sz="1200" b="0" i="1" kern="1200" dirty="0" err="1" smtClean="0">
                <a:solidFill>
                  <a:schemeClr val="tx1"/>
                </a:solidFill>
                <a:effectLst/>
                <a:latin typeface="+mn-lt"/>
                <a:ea typeface="+mn-ea"/>
                <a:cs typeface="+mn-cs"/>
              </a:rPr>
              <a:t>sativus</a:t>
            </a:r>
            <a:r>
              <a:rPr lang="en-US" sz="1200" b="0" i="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is a high value spice obtained from drying the stigmas of Crocus </a:t>
            </a:r>
            <a:r>
              <a:rPr lang="en-US" sz="1200" kern="1200" dirty="0" err="1" smtClean="0">
                <a:solidFill>
                  <a:schemeClr val="tx1"/>
                </a:solidFill>
                <a:effectLst/>
                <a:latin typeface="+mn-lt"/>
                <a:ea typeface="+mn-ea"/>
                <a:cs typeface="+mn-cs"/>
              </a:rPr>
              <a:t>sativus</a:t>
            </a:r>
            <a:r>
              <a:rPr lang="en-US" sz="1200" kern="1200" dirty="0" smtClean="0">
                <a:solidFill>
                  <a:schemeClr val="tx1"/>
                </a:solidFill>
                <a:effectLst/>
                <a:latin typeface="+mn-lt"/>
                <a:ea typeface="+mn-ea"/>
                <a:cs typeface="+mn-cs"/>
              </a:rPr>
              <a:t> L., mainly produced in India, Iran and other Mediterranean countries. It is classified as the most expensive spice with prices of $1,100 -11,000 per kg and therefore a prime target for fraudsters. The most common substances illegally added to saffron are powders from turmeric, safflower and paprika (or other Crocus species) as well as natural and artificial dyes </a:t>
            </a:r>
            <a:r>
              <a:rPr lang="it-IT" sz="1200" dirty="0" err="1" smtClean="0">
                <a:solidFill>
                  <a:schemeClr val="bg1"/>
                </a:solidFill>
              </a:rPr>
              <a:t>including</a:t>
            </a:r>
            <a:r>
              <a:rPr lang="it-IT" sz="1200" dirty="0" smtClean="0">
                <a:solidFill>
                  <a:schemeClr val="bg1"/>
                </a:solidFill>
              </a:rPr>
              <a:t> </a:t>
            </a:r>
            <a:r>
              <a:rPr lang="it-IT" sz="1200" dirty="0" err="1" smtClean="0">
                <a:solidFill>
                  <a:schemeClr val="bg1"/>
                </a:solidFill>
              </a:rPr>
              <a:t>erythrosine</a:t>
            </a:r>
            <a:r>
              <a:rPr lang="it-IT" sz="1200" dirty="0" smtClean="0">
                <a:solidFill>
                  <a:schemeClr val="bg1"/>
                </a:solidFill>
              </a:rPr>
              <a:t>, ponceau 4R, tartrazine, Sudan </a:t>
            </a:r>
            <a:r>
              <a:rPr lang="it-IT" sz="1200" dirty="0" err="1" smtClean="0">
                <a:solidFill>
                  <a:schemeClr val="bg1"/>
                </a:solidFill>
              </a:rPr>
              <a:t>dyes</a:t>
            </a:r>
            <a:r>
              <a:rPr lang="it-IT" sz="1200" dirty="0" smtClean="0">
                <a:solidFill>
                  <a:schemeClr val="bg1"/>
                </a:solidFill>
              </a:rPr>
              <a:t>, magenta III and </a:t>
            </a:r>
            <a:r>
              <a:rPr lang="it-IT" sz="1200" dirty="0" err="1" smtClean="0">
                <a:solidFill>
                  <a:schemeClr val="bg1"/>
                </a:solidFill>
              </a:rPr>
              <a:t>rhodamine</a:t>
            </a:r>
            <a:r>
              <a:rPr lang="it-IT" sz="1200" dirty="0" smtClean="0">
                <a:solidFill>
                  <a:schemeClr val="bg1"/>
                </a:solidFill>
              </a:rPr>
              <a:t> B, </a:t>
            </a:r>
            <a:r>
              <a:rPr lang="en-US" sz="1200" dirty="0" err="1" smtClean="0">
                <a:solidFill>
                  <a:schemeClr val="bg1"/>
                </a:solidFill>
              </a:rPr>
              <a:t>Safranal</a:t>
            </a:r>
            <a:r>
              <a:rPr lang="en-US" sz="1200" dirty="0" smtClean="0">
                <a:solidFill>
                  <a:schemeClr val="bg1"/>
                </a:solidFill>
              </a:rPr>
              <a:t>, which is a synthetic aroma compound</a:t>
            </a:r>
            <a:r>
              <a:rPr lang="en-US" sz="1200"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10</a:t>
            </a:fld>
            <a:endParaRPr lang="it-IT"/>
          </a:p>
        </p:txBody>
      </p:sp>
    </p:spTree>
    <p:extLst>
      <p:ext uri="{BB962C8B-B14F-4D97-AF65-F5344CB8AC3E}">
        <p14:creationId xmlns:p14="http://schemas.microsoft.com/office/powerpoint/2010/main" val="177084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Culinary herbs and spices are valued for </a:t>
            </a:r>
            <a:r>
              <a:rPr lang="en-US" sz="1200" b="0" i="0" kern="1200" dirty="0" err="1" smtClean="0">
                <a:solidFill>
                  <a:schemeClr val="tx1"/>
                </a:solidFill>
                <a:effectLst/>
                <a:latin typeface="+mn-lt"/>
                <a:ea typeface="+mn-ea"/>
                <a:cs typeface="+mn-cs"/>
              </a:rPr>
              <a:t>flavouring</a:t>
            </a:r>
            <a:r>
              <a:rPr lang="en-US" sz="1200" b="0" i="0" kern="1200" dirty="0" smtClean="0">
                <a:solidFill>
                  <a:schemeClr val="tx1"/>
                </a:solidFill>
                <a:effectLst/>
                <a:latin typeface="+mn-lt"/>
                <a:ea typeface="+mn-ea"/>
                <a:cs typeface="+mn-cs"/>
              </a:rPr>
              <a:t> food and could also provide other beneficial properties, such as </a:t>
            </a:r>
            <a:r>
              <a:rPr lang="en-US" sz="1200" b="0" i="0" kern="1200" dirty="0" err="1" smtClean="0">
                <a:solidFill>
                  <a:schemeClr val="tx1"/>
                </a:solidFill>
                <a:effectLst/>
                <a:latin typeface="+mn-lt"/>
                <a:ea typeface="+mn-ea"/>
                <a:cs typeface="+mn-cs"/>
              </a:rPr>
              <a:t>antioxidative</a:t>
            </a:r>
            <a:r>
              <a:rPr lang="en-US" sz="1200" b="0" i="0" kern="1200" dirty="0" smtClean="0">
                <a:solidFill>
                  <a:schemeClr val="tx1"/>
                </a:solidFill>
                <a:effectLst/>
                <a:latin typeface="+mn-lt"/>
                <a:ea typeface="+mn-ea"/>
                <a:cs typeface="+mn-cs"/>
              </a:rPr>
              <a:t> and bacteriostatic effects as well as certain pharmacological activities. Their supply chain is complex, long, and </a:t>
            </a:r>
            <a:r>
              <a:rPr lang="en-US" sz="1200" b="0" i="0" kern="1200" dirty="0" err="1" smtClean="0">
                <a:solidFill>
                  <a:schemeClr val="tx1"/>
                </a:solidFill>
                <a:effectLst/>
                <a:latin typeface="+mn-lt"/>
                <a:ea typeface="+mn-ea"/>
                <a:cs typeface="+mn-cs"/>
              </a:rPr>
              <a:t>globalised</a:t>
            </a:r>
            <a:r>
              <a:rPr lang="en-US"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Europe is one of the world’s leading importing regions for herbs and spices, importing approximately 300.000 tons, mostly spices from East Asia. Most of the spices are produced in countries where certain post-harvest processes such as drying and cleaning may happen before being shipped to the importing country where they are further cleaned and </a:t>
            </a:r>
            <a:r>
              <a:rPr lang="en-US" sz="1200" b="0" i="0" kern="1200" dirty="0" err="1" smtClean="0">
                <a:solidFill>
                  <a:schemeClr val="tx1"/>
                </a:solidFill>
                <a:effectLst/>
                <a:latin typeface="+mn-lt"/>
                <a:ea typeface="+mn-ea"/>
                <a:cs typeface="+mn-cs"/>
              </a:rPr>
              <a:t>sanitised</a:t>
            </a:r>
            <a:r>
              <a:rPr lang="en-US" sz="1200" b="0" i="0" kern="1200" dirty="0" smtClean="0">
                <a:solidFill>
                  <a:schemeClr val="tx1"/>
                </a:solidFill>
                <a:effectLst/>
                <a:latin typeface="+mn-lt"/>
                <a:ea typeface="+mn-ea"/>
                <a:cs typeface="+mn-cs"/>
              </a:rPr>
              <a:t> before being packaged and distributed either to other food businesses or for retail consumption. At each stage, fraudulent manipulations may happen and the more often the material is transferred from one operator to the next, the fraud opportunity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Information available to the European Commission indicates that adulterated herbs and spices are present on the EU market but remain undetected. Therefore, the European Commission set up a coordinated control plan in the period 2019-2021 inviting the EU member states to sample certain herbs and spices and send them for analysis to the Joint Research Centre. The main objective of the plan was to establish the prevalence on the market of some non-compliances and of some possible illegal practices into marketing of herbs and spices. Twenty-one EU member states plus Norway and Switzerland submitted nearly 1900 samples to JRC for analysis. The majority of samples was ground or crushed.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percentage of samples which were suspicious of adulteration were 17% for pepper</a:t>
            </a:r>
            <a:r>
              <a:rPr lang="en-US" sz="1200" b="0" i="0" kern="1200" baseline="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rPr>
              <a:t>11% for saffron</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methodologies used include HRMS analysis, X ray florescence spectroscopy,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ddPCR</a:t>
            </a:r>
            <a:r>
              <a:rPr lang="en-US" sz="1200" kern="1200" baseline="0" dirty="0" smtClean="0">
                <a:solidFill>
                  <a:schemeClr val="tx1"/>
                </a:solidFill>
                <a:effectLst/>
                <a:latin typeface="+mn-lt"/>
                <a:ea typeface="+mn-ea"/>
                <a:cs typeface="+mn-cs"/>
              </a:rPr>
              <a:t>, RT-PCR and FTIR.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Different methods have been developed for detecting saffron adulteration. However, they all have difficulties to detect adulterants like safflower added to a level lower than 20% (</a:t>
            </a:r>
            <a:r>
              <a:rPr lang="en-US" sz="1200" i="1" kern="120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 Here, we developed a rapid, robust, high-throughput DART method for the reliable quantification of saffron adulteration with low safflower contents on a triple quad MS.</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11</a:t>
            </a:fld>
            <a:endParaRPr lang="it-IT"/>
          </a:p>
        </p:txBody>
      </p:sp>
    </p:spTree>
    <p:extLst>
      <p:ext uri="{BB962C8B-B14F-4D97-AF65-F5344CB8AC3E}">
        <p14:creationId xmlns:p14="http://schemas.microsoft.com/office/powerpoint/2010/main" val="234399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12</a:t>
            </a:fld>
            <a:endParaRPr lang="it-IT"/>
          </a:p>
        </p:txBody>
      </p:sp>
    </p:spTree>
    <p:extLst>
      <p:ext uri="{BB962C8B-B14F-4D97-AF65-F5344CB8AC3E}">
        <p14:creationId xmlns:p14="http://schemas.microsoft.com/office/powerpoint/2010/main" val="383778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While ISO 3632 remains the gold standard for saffron quality, there is some debate about the reliability of the spectrophotometric method used to measure saffron properties. </a:t>
            </a:r>
            <a:r>
              <a:rPr lang="en-US" sz="1200" dirty="0" smtClean="0">
                <a:solidFill>
                  <a:schemeClr val="bg1"/>
                </a:solidFill>
              </a:rPr>
              <a:t>This method combines UV–vis spectroscopy and high-performance liquid chromatography (HPLC) to determine color strength and </a:t>
            </a:r>
            <a:r>
              <a:rPr lang="en-US" sz="1200" dirty="0" err="1" smtClean="0">
                <a:solidFill>
                  <a:schemeClr val="bg1"/>
                </a:solidFill>
              </a:rPr>
              <a:t>crocin</a:t>
            </a:r>
            <a:r>
              <a:rPr lang="en-US" sz="1200" dirty="0" smtClean="0">
                <a:solidFill>
                  <a:schemeClr val="bg1"/>
                </a:solidFill>
              </a:rPr>
              <a:t> content. This official method was unable to detect saffron adulterants (safflower, marigold, or turmeric) added to a level lower than 20% (</a:t>
            </a:r>
            <a:r>
              <a:rPr lang="en-US" sz="1200" i="1" dirty="0" smtClean="0">
                <a:solidFill>
                  <a:schemeClr val="bg1"/>
                </a:solidFill>
              </a:rPr>
              <a:t>w</a:t>
            </a:r>
            <a:r>
              <a:rPr lang="en-US" sz="1200" dirty="0" smtClean="0">
                <a:solidFill>
                  <a:schemeClr val="bg1"/>
                </a:solidFill>
              </a:rPr>
              <a:t>/</a:t>
            </a:r>
            <a:r>
              <a:rPr lang="en-US" sz="1200" i="1" dirty="0" smtClean="0">
                <a:solidFill>
                  <a:schemeClr val="bg1"/>
                </a:solidFill>
              </a:rPr>
              <a:t>w</a:t>
            </a:r>
            <a:r>
              <a:rPr lang="en-US" sz="1200" dirty="0" smtClean="0">
                <a:solidFill>
                  <a:schemeClr val="bg1"/>
                </a:solidFill>
              </a:rPr>
              <a:t>).</a:t>
            </a:r>
            <a:endParaRPr lang="it-IT" sz="1200" dirty="0" smtClean="0">
              <a:solidFill>
                <a:schemeClr val="bg1"/>
              </a:solidFill>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Other methods include electronic nose, GC.MS and microscopic analysis</a:t>
            </a:r>
          </a:p>
          <a:p>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13</a:t>
            </a:fld>
            <a:endParaRPr lang="it-IT"/>
          </a:p>
        </p:txBody>
      </p:sp>
    </p:spTree>
    <p:extLst>
      <p:ext uri="{BB962C8B-B14F-4D97-AF65-F5344CB8AC3E}">
        <p14:creationId xmlns:p14="http://schemas.microsoft.com/office/powerpoint/2010/main" val="140587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panose="020B0604020202020204" pitchFamily="34" charset="0"/>
              <a:buNone/>
            </a:pPr>
            <a:r>
              <a:rPr lang="it-IT" dirty="0" smtClean="0">
                <a:solidFill>
                  <a:schemeClr val="bg1"/>
                </a:solidFill>
              </a:rPr>
              <a:t>DART- MS/MS </a:t>
            </a:r>
            <a:r>
              <a:rPr lang="it-IT" dirty="0" err="1" smtClean="0">
                <a:solidFill>
                  <a:schemeClr val="bg1"/>
                </a:solidFill>
              </a:rPr>
              <a:t>analysis</a:t>
            </a:r>
            <a:r>
              <a:rPr lang="it-IT" dirty="0" smtClean="0">
                <a:solidFill>
                  <a:schemeClr val="bg1"/>
                </a:solidFill>
              </a:rPr>
              <a:t> </a:t>
            </a:r>
            <a:r>
              <a:rPr lang="it-IT" dirty="0" err="1" smtClean="0">
                <a:solidFill>
                  <a:schemeClr val="bg1"/>
                </a:solidFill>
              </a:rPr>
              <a:t>were</a:t>
            </a:r>
            <a:r>
              <a:rPr lang="it-IT" dirty="0" smtClean="0">
                <a:solidFill>
                  <a:schemeClr val="bg1"/>
                </a:solidFill>
              </a:rPr>
              <a:t> </a:t>
            </a:r>
            <a:r>
              <a:rPr lang="it-IT" dirty="0" err="1" smtClean="0">
                <a:solidFill>
                  <a:schemeClr val="bg1"/>
                </a:solidFill>
              </a:rPr>
              <a:t>carried</a:t>
            </a:r>
            <a:r>
              <a:rPr lang="it-IT" baseline="0" dirty="0" smtClean="0">
                <a:solidFill>
                  <a:schemeClr val="bg1"/>
                </a:solidFill>
              </a:rPr>
              <a:t> out on</a:t>
            </a:r>
            <a:r>
              <a:rPr lang="it-IT" dirty="0" smtClean="0">
                <a:solidFill>
                  <a:schemeClr val="bg1"/>
                </a:solidFill>
              </a:rPr>
              <a:t> </a:t>
            </a:r>
            <a:r>
              <a:rPr lang="it-IT" dirty="0" err="1" smtClean="0">
                <a:solidFill>
                  <a:schemeClr val="bg1"/>
                </a:solidFill>
              </a:rPr>
              <a:t>blank</a:t>
            </a:r>
            <a:r>
              <a:rPr lang="it-IT" dirty="0" smtClean="0">
                <a:solidFill>
                  <a:schemeClr val="bg1"/>
                </a:solidFill>
              </a:rPr>
              <a:t> and </a:t>
            </a:r>
            <a:r>
              <a:rPr lang="it-IT" dirty="0" err="1" smtClean="0">
                <a:solidFill>
                  <a:schemeClr val="bg1"/>
                </a:solidFill>
              </a:rPr>
              <a:t>saffron</a:t>
            </a:r>
            <a:r>
              <a:rPr lang="it-IT" dirty="0" smtClean="0">
                <a:solidFill>
                  <a:schemeClr val="bg1"/>
                </a:solidFill>
              </a:rPr>
              <a:t> </a:t>
            </a:r>
            <a:r>
              <a:rPr lang="it-IT" dirty="0" err="1" smtClean="0">
                <a:solidFill>
                  <a:schemeClr val="bg1"/>
                </a:solidFill>
              </a:rPr>
              <a:t>extract</a:t>
            </a:r>
            <a:r>
              <a:rPr lang="it-IT" dirty="0" smtClean="0">
                <a:solidFill>
                  <a:schemeClr val="bg1"/>
                </a:solidFill>
              </a:rPr>
              <a:t> </a:t>
            </a:r>
            <a:r>
              <a:rPr lang="it-IT" dirty="0" err="1" smtClean="0">
                <a:solidFill>
                  <a:schemeClr val="bg1"/>
                </a:solidFill>
              </a:rPr>
              <a:t>artificially</a:t>
            </a:r>
            <a:r>
              <a:rPr lang="it-IT" dirty="0" smtClean="0">
                <a:solidFill>
                  <a:schemeClr val="bg1"/>
                </a:solidFill>
              </a:rPr>
              <a:t> </a:t>
            </a:r>
            <a:r>
              <a:rPr lang="it-IT" dirty="0" err="1" smtClean="0">
                <a:solidFill>
                  <a:schemeClr val="bg1"/>
                </a:solidFill>
              </a:rPr>
              <a:t>adulterated</a:t>
            </a:r>
            <a:r>
              <a:rPr lang="it-IT" dirty="0" smtClean="0">
                <a:solidFill>
                  <a:schemeClr val="bg1"/>
                </a:solidFill>
              </a:rPr>
              <a:t> with </a:t>
            </a:r>
            <a:r>
              <a:rPr lang="it-IT" dirty="0" err="1" smtClean="0">
                <a:solidFill>
                  <a:schemeClr val="bg1"/>
                </a:solidFill>
              </a:rPr>
              <a:t>safflower</a:t>
            </a:r>
            <a:r>
              <a:rPr lang="it-IT" dirty="0" smtClean="0">
                <a:solidFill>
                  <a:schemeClr val="bg1"/>
                </a:solidFill>
              </a:rPr>
              <a:t> </a:t>
            </a:r>
            <a:r>
              <a:rPr lang="it-IT" dirty="0" err="1" smtClean="0">
                <a:solidFill>
                  <a:schemeClr val="bg1"/>
                </a:solidFill>
              </a:rPr>
              <a:t>extract</a:t>
            </a:r>
            <a:r>
              <a:rPr lang="it-IT" dirty="0" smtClean="0">
                <a:solidFill>
                  <a:schemeClr val="bg1"/>
                </a:solidFill>
              </a:rPr>
              <a:t>. 5 </a:t>
            </a:r>
            <a:r>
              <a:rPr lang="it-IT" dirty="0" err="1" smtClean="0">
                <a:solidFill>
                  <a:schemeClr val="bg1"/>
                </a:solidFill>
              </a:rPr>
              <a:t>fortification</a:t>
            </a:r>
            <a:r>
              <a:rPr lang="it-IT" dirty="0" smtClean="0">
                <a:solidFill>
                  <a:schemeClr val="bg1"/>
                </a:solidFill>
              </a:rPr>
              <a:t> </a:t>
            </a:r>
            <a:r>
              <a:rPr lang="it-IT" dirty="0" err="1" smtClean="0">
                <a:solidFill>
                  <a:schemeClr val="bg1"/>
                </a:solidFill>
              </a:rPr>
              <a:t>levels</a:t>
            </a:r>
            <a:r>
              <a:rPr lang="it-IT" dirty="0" smtClean="0">
                <a:solidFill>
                  <a:schemeClr val="bg1"/>
                </a:solidFill>
              </a:rPr>
              <a:t>: 10 - 20 - 30 -50 - 70 % (of </a:t>
            </a:r>
            <a:r>
              <a:rPr lang="it-IT" dirty="0" err="1" smtClean="0">
                <a:solidFill>
                  <a:schemeClr val="bg1"/>
                </a:solidFill>
              </a:rPr>
              <a:t>safflower</a:t>
            </a:r>
            <a:r>
              <a:rPr lang="it-IT" dirty="0" smtClean="0">
                <a:solidFill>
                  <a:schemeClr val="bg1"/>
                </a:solidFill>
              </a:rPr>
              <a:t> in </a:t>
            </a:r>
            <a:r>
              <a:rPr lang="it-IT" dirty="0" err="1" smtClean="0">
                <a:solidFill>
                  <a:schemeClr val="bg1"/>
                </a:solidFill>
              </a:rPr>
              <a:t>saffron</a:t>
            </a:r>
            <a:r>
              <a:rPr lang="it-IT" dirty="0" smtClean="0">
                <a:solidFill>
                  <a:schemeClr val="bg1"/>
                </a:solidFill>
              </a:rPr>
              <a:t>); 4 </a:t>
            </a:r>
            <a:r>
              <a:rPr lang="it-IT" dirty="0" err="1" smtClean="0">
                <a:solidFill>
                  <a:schemeClr val="bg1"/>
                </a:solidFill>
              </a:rPr>
              <a:t>technical</a:t>
            </a:r>
            <a:r>
              <a:rPr lang="it-IT" dirty="0" smtClean="0">
                <a:solidFill>
                  <a:schemeClr val="bg1"/>
                </a:solidFill>
              </a:rPr>
              <a:t> </a:t>
            </a:r>
            <a:r>
              <a:rPr lang="it-IT" dirty="0" err="1" smtClean="0">
                <a:solidFill>
                  <a:schemeClr val="bg1"/>
                </a:solidFill>
              </a:rPr>
              <a:t>replicates</a:t>
            </a:r>
            <a:r>
              <a:rPr lang="it-IT" dirty="0" smtClean="0">
                <a:solidFill>
                  <a:schemeClr val="bg1"/>
                </a:solidFill>
              </a:rPr>
              <a:t> </a:t>
            </a:r>
            <a:r>
              <a:rPr lang="it-IT" dirty="0" err="1" smtClean="0">
                <a:solidFill>
                  <a:schemeClr val="bg1"/>
                </a:solidFill>
              </a:rPr>
              <a:t>each</a:t>
            </a:r>
            <a:endParaRPr lang="it-IT"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smtClean="0">
              <a:solidFill>
                <a:schemeClr val="bg1"/>
              </a:solidFill>
            </a:endParaRPr>
          </a:p>
          <a:p>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23</a:t>
            </a:fld>
            <a:endParaRPr lang="it-IT"/>
          </a:p>
        </p:txBody>
      </p:sp>
    </p:spTree>
    <p:extLst>
      <p:ext uri="{BB962C8B-B14F-4D97-AF65-F5344CB8AC3E}">
        <p14:creationId xmlns:p14="http://schemas.microsoft.com/office/powerpoint/2010/main" val="2781054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Analytical </a:t>
            </a:r>
            <a:r>
              <a:rPr lang="en-US" sz="1200" b="0" i="0" kern="1200" dirty="0" err="1" smtClean="0">
                <a:solidFill>
                  <a:schemeClr val="tx1"/>
                </a:solidFill>
                <a:effectLst/>
                <a:latin typeface="+mn-lt"/>
                <a:ea typeface="+mn-ea"/>
                <a:cs typeface="+mn-cs"/>
              </a:rPr>
              <a:t>GREEnness</a:t>
            </a:r>
            <a:r>
              <a:rPr lang="en-US" sz="1200" b="0" i="0" kern="1200" dirty="0" smtClean="0">
                <a:solidFill>
                  <a:schemeClr val="tx1"/>
                </a:solidFill>
                <a:effectLst/>
                <a:latin typeface="+mn-lt"/>
                <a:ea typeface="+mn-ea"/>
                <a:cs typeface="+mn-cs"/>
              </a:rPr>
              <a:t> calculator, a comprehensive, flexible, and straightforward assessment approach that provides an easily interpretable and informative result. </a:t>
            </a:r>
            <a:endParaRPr lang="it-IT" dirty="0"/>
          </a:p>
        </p:txBody>
      </p:sp>
      <p:sp>
        <p:nvSpPr>
          <p:cNvPr id="4" name="Segnaposto numero diapositiva 3"/>
          <p:cNvSpPr>
            <a:spLocks noGrp="1"/>
          </p:cNvSpPr>
          <p:nvPr>
            <p:ph type="sldNum" sz="quarter" idx="10"/>
          </p:nvPr>
        </p:nvSpPr>
        <p:spPr/>
        <p:txBody>
          <a:bodyPr/>
          <a:lstStyle/>
          <a:p>
            <a:fld id="{56109357-D776-461D-8100-94B992D491C0}" type="slidenum">
              <a:rPr lang="it-IT" smtClean="0"/>
              <a:t>25</a:t>
            </a:fld>
            <a:endParaRPr lang="it-IT"/>
          </a:p>
        </p:txBody>
      </p:sp>
    </p:spTree>
    <p:extLst>
      <p:ext uri="{BB962C8B-B14F-4D97-AF65-F5344CB8AC3E}">
        <p14:creationId xmlns:p14="http://schemas.microsoft.com/office/powerpoint/2010/main" val="274245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29.png"/><Relationship Id="rId3" Type="http://schemas.openxmlformats.org/officeDocument/2006/relationships/image" Target="../media/image31.jpg"/><Relationship Id="rId12" Type="http://schemas.openxmlformats.org/officeDocument/2006/relationships/hyperlink" Target="https://en.wikipedia.org/wiki/Saffro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15" Type="http://schemas.openxmlformats.org/officeDocument/2006/relationships/image" Target="../media/image30.jpeg"/><Relationship Id="rId1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9.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0.jpe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2.svg"/><Relationship Id="rId18" Type="http://schemas.openxmlformats.org/officeDocument/2006/relationships/image" Target="../media/image31.svg"/><Relationship Id="rId3" Type="http://schemas.openxmlformats.org/officeDocument/2006/relationships/image" Target="../media/image36.png"/><Relationship Id="rId7" Type="http://schemas.openxmlformats.org/officeDocument/2006/relationships/image" Target="../media/image46.svg"/><Relationship Id="rId12" Type="http://schemas.openxmlformats.org/officeDocument/2006/relationships/image" Target="../media/image43.png"/><Relationship Id="rId2" Type="http://schemas.openxmlformats.org/officeDocument/2006/relationships/image" Target="../media/image3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jpeg"/><Relationship Id="rId5" Type="http://schemas.openxmlformats.org/officeDocument/2006/relationships/image" Target="../media/image38.png"/><Relationship Id="rId15" Type="http://schemas.openxmlformats.org/officeDocument/2006/relationships/image" Target="../media/image7.jpeg"/><Relationship Id="rId10" Type="http://schemas.openxmlformats.org/officeDocument/2006/relationships/image" Target="../media/image41.jpeg"/><Relationship Id="rId19" Type="http://schemas.openxmlformats.org/officeDocument/2006/relationships/image" Target="../media/image30.jpeg"/><Relationship Id="rId4" Type="http://schemas.openxmlformats.org/officeDocument/2006/relationships/image" Target="../media/image37.png"/><Relationship Id="rId9" Type="http://schemas.openxmlformats.org/officeDocument/2006/relationships/image" Target="../media/image48.sv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67.svg"/><Relationship Id="rId26" Type="http://schemas.openxmlformats.org/officeDocument/2006/relationships/image" Target="../media/image30.jpeg"/><Relationship Id="rId3" Type="http://schemas.openxmlformats.org/officeDocument/2006/relationships/image" Target="../media/image31.svg"/><Relationship Id="rId21" Type="http://schemas.openxmlformats.org/officeDocument/2006/relationships/image" Target="../media/image53.jpeg"/><Relationship Id="rId34"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61.svg"/><Relationship Id="rId17" Type="http://schemas.openxmlformats.org/officeDocument/2006/relationships/image" Target="../media/image51.png"/><Relationship Id="rId25" Type="http://schemas.openxmlformats.org/officeDocument/2006/relationships/image" Target="../media/image74.svg"/><Relationship Id="rId33" Type="http://schemas.openxmlformats.org/officeDocument/2006/relationships/image" Target="../media/image60.png"/><Relationship Id="rId2" Type="http://schemas.openxmlformats.org/officeDocument/2006/relationships/image" Target="../media/image29.png"/><Relationship Id="rId16" Type="http://schemas.openxmlformats.org/officeDocument/2006/relationships/image" Target="../media/image65.svg"/><Relationship Id="rId20" Type="http://schemas.openxmlformats.org/officeDocument/2006/relationships/image" Target="../media/image69.sv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48.png"/><Relationship Id="rId24" Type="http://schemas.openxmlformats.org/officeDocument/2006/relationships/image" Target="../media/image56.png"/><Relationship Id="rId32" Type="http://schemas.openxmlformats.org/officeDocument/2006/relationships/image" Target="../media/image59.png"/><Relationship Id="rId15" Type="http://schemas.openxmlformats.org/officeDocument/2006/relationships/image" Target="../media/image50.png"/><Relationship Id="rId23" Type="http://schemas.openxmlformats.org/officeDocument/2006/relationships/image" Target="../media/image55.jpeg"/><Relationship Id="rId28" Type="http://schemas.openxmlformats.org/officeDocument/2006/relationships/image" Target="../media/image76.svg"/><Relationship Id="rId10" Type="http://schemas.openxmlformats.org/officeDocument/2006/relationships/image" Target="../media/image59.svg"/><Relationship Id="rId19" Type="http://schemas.openxmlformats.org/officeDocument/2006/relationships/image" Target="../media/image52.png"/><Relationship Id="rId31" Type="http://schemas.openxmlformats.org/officeDocument/2006/relationships/image" Target="../media/image26.png"/><Relationship Id="rId4" Type="http://schemas.openxmlformats.org/officeDocument/2006/relationships/image" Target="../media/image45.png"/><Relationship Id="rId9" Type="http://schemas.openxmlformats.org/officeDocument/2006/relationships/image" Target="../media/image47.png"/><Relationship Id="rId14" Type="http://schemas.openxmlformats.org/officeDocument/2006/relationships/image" Target="../media/image63.svg"/><Relationship Id="rId22" Type="http://schemas.openxmlformats.org/officeDocument/2006/relationships/image" Target="../media/image54.jpeg"/><Relationship Id="rId27" Type="http://schemas.openxmlformats.org/officeDocument/2006/relationships/image" Target="../media/image57.png"/><Relationship Id="rId30" Type="http://schemas.openxmlformats.org/officeDocument/2006/relationships/image" Target="../media/image78.svg"/><Relationship Id="rId8"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1.svg"/><Relationship Id="rId7" Type="http://schemas.openxmlformats.org/officeDocument/2006/relationships/image" Target="../media/image6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30.jpeg"/><Relationship Id="rId10" Type="http://schemas.openxmlformats.org/officeDocument/2006/relationships/image" Target="../media/image88.svg"/><Relationship Id="rId4" Type="http://schemas.openxmlformats.org/officeDocument/2006/relationships/image" Target="../media/image64.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1.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30.jpeg"/><Relationship Id="rId10" Type="http://schemas.openxmlformats.org/officeDocument/2006/relationships/image" Target="../media/image92.svg"/><Relationship Id="rId4" Type="http://schemas.openxmlformats.org/officeDocument/2006/relationships/image" Target="../media/image31.sv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hyperlink" Target="https://mostwiedzy.pl/AGREE" TargetMode="Externa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79.png"/><Relationship Id="rId5" Type="http://schemas.openxmlformats.org/officeDocument/2006/relationships/image" Target="../media/image30.jpe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png"/><Relationship Id="rId7" Type="http://schemas.openxmlformats.org/officeDocument/2006/relationships/image" Target="../media/image8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9.svg"/><Relationship Id="rId3" Type="http://schemas.openxmlformats.org/officeDocument/2006/relationships/image" Target="../media/image12.sv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17.sv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4123166"/>
            <a:ext cx="3036759" cy="291116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48BD"/>
            </a:solidFill>
          </p:spPr>
          <p:txBody>
            <a:bodyPr/>
            <a:lstStyle/>
            <a:p>
              <a:endParaRPr lang="it-IT"/>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22429" y="4300436"/>
            <a:ext cx="2739971" cy="26051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59" r="-24959"/>
              </a:stretch>
            </a:blipFill>
          </p:spPr>
          <p:txBody>
            <a:bodyPr/>
            <a:lstStyle/>
            <a:p>
              <a:endParaRPr lang="it-IT"/>
            </a:p>
          </p:txBody>
        </p:sp>
      </p:grpSp>
      <p:sp>
        <p:nvSpPr>
          <p:cNvPr id="13" name="TextBox 13"/>
          <p:cNvSpPr txBox="1"/>
          <p:nvPr/>
        </p:nvSpPr>
        <p:spPr>
          <a:xfrm>
            <a:off x="818096" y="1983205"/>
            <a:ext cx="17469904" cy="2051844"/>
          </a:xfrm>
          <a:prstGeom prst="rect">
            <a:avLst/>
          </a:prstGeom>
        </p:spPr>
        <p:txBody>
          <a:bodyPr wrap="square" lIns="0" tIns="0" rIns="0" bIns="0" rtlCol="0" anchor="t">
            <a:spAutoFit/>
          </a:bodyPr>
          <a:lstStyle/>
          <a:p>
            <a:pPr>
              <a:lnSpc>
                <a:spcPts val="8040"/>
              </a:lnSpc>
            </a:pPr>
            <a:r>
              <a:rPr lang="en-US" sz="4500" b="1" spc="207" dirty="0">
                <a:solidFill>
                  <a:srgbClr val="003F91"/>
                </a:solidFill>
                <a:latin typeface="Playfair Display Heavy"/>
                <a:ea typeface="Playfair Display Heavy"/>
                <a:cs typeface="Playfair Display Heavy"/>
                <a:sym typeface="Playfair Display Heavy"/>
              </a:rPr>
              <a:t>Development of a chromatography-free targeted </a:t>
            </a:r>
            <a:r>
              <a:rPr lang="en-US" sz="4500" b="1" spc="207" dirty="0" smtClean="0">
                <a:solidFill>
                  <a:srgbClr val="003F91"/>
                </a:solidFill>
                <a:latin typeface="Playfair Display Heavy"/>
                <a:ea typeface="Playfair Display Heavy"/>
                <a:cs typeface="Playfair Display Heavy"/>
                <a:sym typeface="Playfair Display Heavy"/>
              </a:rPr>
              <a:t>DART- MS </a:t>
            </a:r>
            <a:r>
              <a:rPr lang="en-US" sz="4500" b="1" spc="207" dirty="0">
                <a:solidFill>
                  <a:srgbClr val="003F91"/>
                </a:solidFill>
                <a:latin typeface="Playfair Display Heavy"/>
                <a:ea typeface="Playfair Display Heavy"/>
                <a:cs typeface="Playfair Display Heavy"/>
                <a:sym typeface="Playfair Display Heavy"/>
              </a:rPr>
              <a:t>method for rapid detection of adulterants in saffron</a:t>
            </a:r>
          </a:p>
        </p:txBody>
      </p:sp>
      <p:sp>
        <p:nvSpPr>
          <p:cNvPr id="17" name="TextBox 17"/>
          <p:cNvSpPr txBox="1"/>
          <p:nvPr/>
        </p:nvSpPr>
        <p:spPr>
          <a:xfrm>
            <a:off x="2860407" y="4888552"/>
            <a:ext cx="12567186" cy="1846659"/>
          </a:xfrm>
          <a:prstGeom prst="rect">
            <a:avLst/>
          </a:prstGeom>
        </p:spPr>
        <p:txBody>
          <a:bodyPr wrap="square" lIns="0" tIns="0" rIns="0" bIns="0" rtlCol="0" anchor="ctr">
            <a:spAutoFit/>
          </a:bodyPr>
          <a:lstStyle/>
          <a:p>
            <a:pPr algn="ctr">
              <a:lnSpc>
                <a:spcPct val="150000"/>
              </a:lnSpc>
              <a:spcBef>
                <a:spcPct val="0"/>
              </a:spcBef>
            </a:pPr>
            <a:r>
              <a:rPr lang="en-US" sz="4000" b="1" dirty="0" smtClean="0">
                <a:solidFill>
                  <a:srgbClr val="000000"/>
                </a:solidFill>
                <a:latin typeface="Raleway 1"/>
                <a:ea typeface="Raleway 1"/>
                <a:cs typeface="Raleway 1"/>
                <a:sym typeface="Raleway 1"/>
              </a:rPr>
              <a:t>Linda Monaci</a:t>
            </a:r>
            <a:r>
              <a:rPr lang="en-US" sz="4000" b="1" baseline="30000" dirty="0" smtClean="0">
                <a:solidFill>
                  <a:srgbClr val="000000"/>
                </a:solidFill>
                <a:latin typeface="Raleway 1"/>
                <a:ea typeface="Raleway 1"/>
                <a:cs typeface="Raleway 1"/>
                <a:sym typeface="Raleway 1"/>
              </a:rPr>
              <a:t>1</a:t>
            </a:r>
            <a:r>
              <a:rPr lang="en-US" sz="4000" b="1" dirty="0" smtClean="0">
                <a:solidFill>
                  <a:srgbClr val="000000"/>
                </a:solidFill>
                <a:latin typeface="Raleway 1"/>
                <a:ea typeface="Raleway 1"/>
                <a:cs typeface="Raleway 1"/>
                <a:sym typeface="Raleway 1"/>
              </a:rPr>
              <a:t>*, </a:t>
            </a:r>
          </a:p>
          <a:p>
            <a:pPr algn="ctr">
              <a:lnSpc>
                <a:spcPct val="150000"/>
              </a:lnSpc>
              <a:spcBef>
                <a:spcPct val="0"/>
              </a:spcBef>
            </a:pPr>
            <a:r>
              <a:rPr lang="en-US" sz="4000" b="1" dirty="0" smtClean="0">
                <a:solidFill>
                  <a:srgbClr val="000000"/>
                </a:solidFill>
                <a:latin typeface="Raleway 1"/>
                <a:ea typeface="Raleway 1"/>
                <a:cs typeface="Raleway 1"/>
                <a:sym typeface="Raleway 1"/>
              </a:rPr>
              <a:t>A. Luparelli</a:t>
            </a:r>
            <a:r>
              <a:rPr lang="en-US" sz="4000" b="1" baseline="30000" dirty="0">
                <a:solidFill>
                  <a:srgbClr val="000000"/>
                </a:solidFill>
                <a:latin typeface="Raleway 1"/>
                <a:ea typeface="Raleway 1"/>
                <a:cs typeface="Raleway 1"/>
                <a:sym typeface="Raleway 1"/>
              </a:rPr>
              <a:t>1</a:t>
            </a:r>
            <a:r>
              <a:rPr lang="en-US" sz="4000" b="1" dirty="0" smtClean="0">
                <a:solidFill>
                  <a:srgbClr val="000000"/>
                </a:solidFill>
                <a:latin typeface="Raleway 1"/>
                <a:ea typeface="Raleway 1"/>
                <a:cs typeface="Raleway 1"/>
                <a:sym typeface="Raleway 1"/>
              </a:rPr>
              <a:t>, L. Quintieri</a:t>
            </a:r>
            <a:r>
              <a:rPr lang="en-US" sz="4000" b="1" baseline="30000" dirty="0">
                <a:solidFill>
                  <a:srgbClr val="000000"/>
                </a:solidFill>
                <a:latin typeface="Raleway 1"/>
                <a:ea typeface="Raleway 1"/>
                <a:cs typeface="Raleway 1"/>
                <a:sym typeface="Raleway 1"/>
              </a:rPr>
              <a:t>1</a:t>
            </a:r>
            <a:r>
              <a:rPr lang="en-US" sz="4000" b="1" dirty="0" smtClean="0">
                <a:solidFill>
                  <a:srgbClr val="000000"/>
                </a:solidFill>
                <a:latin typeface="Raleway 1"/>
                <a:ea typeface="Raleway 1"/>
                <a:cs typeface="Raleway 1"/>
                <a:sym typeface="Raleway 1"/>
              </a:rPr>
              <a:t>, A. Verdu</a:t>
            </a:r>
            <a:r>
              <a:rPr lang="en-US" sz="4000" b="1" u="sng" baseline="30000" dirty="0" smtClean="0">
                <a:solidFill>
                  <a:srgbClr val="000000"/>
                </a:solidFill>
                <a:latin typeface="Raleway 1"/>
                <a:ea typeface="Raleway 1"/>
                <a:cs typeface="Raleway 1"/>
                <a:sym typeface="Raleway 1"/>
              </a:rPr>
              <a:t>2</a:t>
            </a:r>
            <a:endParaRPr lang="en-US" sz="4000" b="1" dirty="0">
              <a:solidFill>
                <a:srgbClr val="000000"/>
              </a:solidFill>
              <a:latin typeface="Raleway 1"/>
              <a:ea typeface="Raleway 1"/>
              <a:cs typeface="Raleway 1"/>
              <a:sym typeface="Raleway 1"/>
            </a:endParaRPr>
          </a:p>
        </p:txBody>
      </p:sp>
      <p:sp>
        <p:nvSpPr>
          <p:cNvPr id="18" name="TextBox 18"/>
          <p:cNvSpPr txBox="1"/>
          <p:nvPr/>
        </p:nvSpPr>
        <p:spPr>
          <a:xfrm>
            <a:off x="1447800" y="7370017"/>
            <a:ext cx="16002000" cy="1179810"/>
          </a:xfrm>
          <a:prstGeom prst="rect">
            <a:avLst/>
          </a:prstGeom>
        </p:spPr>
        <p:txBody>
          <a:bodyPr wrap="square" lIns="0" tIns="0" rIns="0" bIns="0" rtlCol="0" anchor="t">
            <a:spAutoFit/>
          </a:bodyPr>
          <a:lstStyle/>
          <a:p>
            <a:pPr marL="514350" indent="-514350">
              <a:lnSpc>
                <a:spcPts val="2275"/>
              </a:lnSpc>
              <a:spcBef>
                <a:spcPct val="0"/>
              </a:spcBef>
              <a:buAutoNum type="arabicPeriod"/>
            </a:pPr>
            <a:r>
              <a:rPr lang="en-US" sz="2600" dirty="0" smtClean="0">
                <a:solidFill>
                  <a:srgbClr val="2839A0"/>
                </a:solidFill>
                <a:latin typeface="Open Sans 1"/>
                <a:ea typeface="Open Sans 1"/>
                <a:cs typeface="Open Sans 1"/>
                <a:sym typeface="Open Sans 1"/>
              </a:rPr>
              <a:t>Institute </a:t>
            </a:r>
            <a:r>
              <a:rPr lang="en-US" sz="2600" dirty="0">
                <a:solidFill>
                  <a:srgbClr val="2839A0"/>
                </a:solidFill>
                <a:latin typeface="Open Sans 1"/>
                <a:ea typeface="Open Sans 1"/>
                <a:cs typeface="Open Sans 1"/>
                <a:sym typeface="Open Sans 1"/>
              </a:rPr>
              <a:t>of </a:t>
            </a:r>
            <a:r>
              <a:rPr lang="en-US" sz="2600" dirty="0" err="1">
                <a:solidFill>
                  <a:srgbClr val="2839A0"/>
                </a:solidFill>
                <a:latin typeface="Open Sans 1"/>
                <a:ea typeface="Open Sans 1"/>
                <a:cs typeface="Open Sans 1"/>
                <a:sym typeface="Open Sans 1"/>
              </a:rPr>
              <a:t>Biomembranes</a:t>
            </a:r>
            <a:r>
              <a:rPr lang="en-US" sz="2600" dirty="0">
                <a:solidFill>
                  <a:srgbClr val="2839A0"/>
                </a:solidFill>
                <a:latin typeface="Open Sans 1"/>
                <a:ea typeface="Open Sans 1"/>
                <a:cs typeface="Open Sans 1"/>
                <a:sym typeface="Open Sans 1"/>
              </a:rPr>
              <a:t>, Bioenergetics and Molecular Biotechnologies, </a:t>
            </a:r>
            <a:r>
              <a:rPr lang="en-US" sz="2600" dirty="0" smtClean="0">
                <a:solidFill>
                  <a:srgbClr val="2839A0"/>
                </a:solidFill>
                <a:latin typeface="Open Sans 1"/>
                <a:ea typeface="Open Sans 1"/>
                <a:cs typeface="Open Sans 1"/>
                <a:sym typeface="Open Sans 1"/>
              </a:rPr>
              <a:t>(</a:t>
            </a:r>
            <a:r>
              <a:rPr lang="en-US" sz="2600" dirty="0">
                <a:solidFill>
                  <a:srgbClr val="2839A0"/>
                </a:solidFill>
                <a:latin typeface="Open Sans 1"/>
                <a:ea typeface="Open Sans 1"/>
                <a:cs typeface="Open Sans 1"/>
                <a:sym typeface="Open Sans 1"/>
              </a:rPr>
              <a:t>IBIOM-CNR), Bari, Italy</a:t>
            </a:r>
            <a:r>
              <a:rPr lang="en-US" sz="2600" dirty="0" smtClean="0">
                <a:solidFill>
                  <a:srgbClr val="2839A0"/>
                </a:solidFill>
                <a:latin typeface="Open Sans 1"/>
                <a:ea typeface="Open Sans 1"/>
                <a:cs typeface="Open Sans 1"/>
                <a:sym typeface="Open Sans 1"/>
              </a:rPr>
              <a:t>.</a:t>
            </a:r>
          </a:p>
          <a:p>
            <a:pPr marL="514350" indent="-514350">
              <a:lnSpc>
                <a:spcPts val="2275"/>
              </a:lnSpc>
              <a:spcBef>
                <a:spcPct val="0"/>
              </a:spcBef>
              <a:buAutoNum type="arabicPeriod"/>
            </a:pPr>
            <a:endParaRPr lang="en-US" sz="2600" dirty="0" smtClean="0">
              <a:solidFill>
                <a:srgbClr val="2839A0"/>
              </a:solidFill>
              <a:latin typeface="Open Sans 1"/>
              <a:ea typeface="Open Sans 1"/>
              <a:cs typeface="Open Sans 1"/>
              <a:sym typeface="Open Sans 1"/>
            </a:endParaRPr>
          </a:p>
          <a:p>
            <a:pPr marL="514350" indent="-514350">
              <a:lnSpc>
                <a:spcPts val="2275"/>
              </a:lnSpc>
              <a:spcBef>
                <a:spcPct val="0"/>
              </a:spcBef>
              <a:buAutoNum type="arabicPeriod"/>
            </a:pPr>
            <a:r>
              <a:rPr lang="en-US" sz="2600" dirty="0" smtClean="0">
                <a:solidFill>
                  <a:srgbClr val="2839A0"/>
                </a:solidFill>
                <a:latin typeface="Open Sans 1"/>
                <a:ea typeface="Open Sans 1"/>
                <a:cs typeface="Open Sans 1"/>
                <a:sym typeface="Open Sans 1"/>
              </a:rPr>
              <a:t>Bruker </a:t>
            </a:r>
            <a:r>
              <a:rPr lang="en-US" sz="2600" dirty="0">
                <a:solidFill>
                  <a:srgbClr val="2839A0"/>
                </a:solidFill>
                <a:latin typeface="Open Sans 1"/>
                <a:ea typeface="Open Sans 1"/>
                <a:cs typeface="Open Sans 1"/>
                <a:sym typeface="Open Sans 1"/>
              </a:rPr>
              <a:t>France S.A.S. Applied Mass Spectrometry, </a:t>
            </a:r>
            <a:r>
              <a:rPr lang="en-US" sz="2600" dirty="0" err="1">
                <a:solidFill>
                  <a:srgbClr val="2839A0"/>
                </a:solidFill>
                <a:latin typeface="Open Sans 1"/>
                <a:ea typeface="Open Sans 1"/>
                <a:cs typeface="Open Sans 1"/>
                <a:sym typeface="Open Sans 1"/>
              </a:rPr>
              <a:t>Wissembourg</a:t>
            </a:r>
            <a:r>
              <a:rPr lang="en-US" sz="2600" dirty="0">
                <a:solidFill>
                  <a:srgbClr val="2839A0"/>
                </a:solidFill>
                <a:latin typeface="Open Sans 1"/>
                <a:ea typeface="Open Sans 1"/>
                <a:cs typeface="Open Sans 1"/>
                <a:sym typeface="Open Sans 1"/>
              </a:rPr>
              <a:t> </a:t>
            </a:r>
            <a:r>
              <a:rPr lang="en-US" sz="2600" dirty="0" err="1">
                <a:solidFill>
                  <a:srgbClr val="2839A0"/>
                </a:solidFill>
                <a:latin typeface="Open Sans 1"/>
                <a:ea typeface="Open Sans 1"/>
                <a:cs typeface="Open Sans 1"/>
                <a:sym typeface="Open Sans 1"/>
              </a:rPr>
              <a:t>Cedex</a:t>
            </a:r>
            <a:r>
              <a:rPr lang="en-US" sz="2600" dirty="0">
                <a:solidFill>
                  <a:srgbClr val="2839A0"/>
                </a:solidFill>
                <a:latin typeface="Open Sans 1"/>
                <a:ea typeface="Open Sans 1"/>
                <a:cs typeface="Open Sans 1"/>
                <a:sym typeface="Open Sans 1"/>
              </a:rPr>
              <a:t>, France;</a:t>
            </a:r>
          </a:p>
          <a:p>
            <a:pPr algn="l">
              <a:lnSpc>
                <a:spcPts val="2275"/>
              </a:lnSpc>
              <a:spcBef>
                <a:spcPct val="0"/>
              </a:spcBef>
            </a:pPr>
            <a:endParaRPr lang="en-US" sz="2600" dirty="0">
              <a:solidFill>
                <a:srgbClr val="2839A0"/>
              </a:solidFill>
              <a:latin typeface="Open Sans 1"/>
              <a:ea typeface="Open Sans 1"/>
              <a:cs typeface="Open Sans 1"/>
              <a:sym typeface="Open Sans 1"/>
            </a:endParaRPr>
          </a:p>
        </p:txBody>
      </p:sp>
      <p:sp>
        <p:nvSpPr>
          <p:cNvPr id="19" name="Freeform 19"/>
          <p:cNvSpPr/>
          <p:nvPr/>
        </p:nvSpPr>
        <p:spPr>
          <a:xfrm>
            <a:off x="14401800" y="8857308"/>
            <a:ext cx="2584771" cy="1081591"/>
          </a:xfrm>
          <a:custGeom>
            <a:avLst/>
            <a:gdLst/>
            <a:ahLst/>
            <a:cxnLst/>
            <a:rect l="l" t="t" r="r" b="b"/>
            <a:pathLst>
              <a:path w="1590204" h="592712">
                <a:moveTo>
                  <a:pt x="0" y="0"/>
                </a:moveTo>
                <a:lnTo>
                  <a:pt x="1590204" y="0"/>
                </a:lnTo>
                <a:lnTo>
                  <a:pt x="1590204" y="592712"/>
                </a:lnTo>
                <a:lnTo>
                  <a:pt x="0" y="592712"/>
                </a:lnTo>
                <a:lnTo>
                  <a:pt x="0" y="0"/>
                </a:lnTo>
                <a:close/>
              </a:path>
            </a:pathLst>
          </a:custGeom>
          <a:blipFill>
            <a:blip r:embed="rId3"/>
            <a:stretch>
              <a:fillRect/>
            </a:stretch>
          </a:blipFill>
        </p:spPr>
        <p:txBody>
          <a:bodyPr/>
          <a:lstStyle/>
          <a:p>
            <a:endParaRPr lang="it-IT"/>
          </a:p>
        </p:txBody>
      </p:sp>
      <p:sp>
        <p:nvSpPr>
          <p:cNvPr id="20" name="Freeform 20"/>
          <p:cNvSpPr/>
          <p:nvPr/>
        </p:nvSpPr>
        <p:spPr>
          <a:xfrm>
            <a:off x="874136" y="8638633"/>
            <a:ext cx="2696023" cy="1440099"/>
          </a:xfrm>
          <a:custGeom>
            <a:avLst/>
            <a:gdLst/>
            <a:ahLst/>
            <a:cxnLst/>
            <a:rect l="l" t="t" r="r" b="b"/>
            <a:pathLst>
              <a:path w="1167125" h="579860">
                <a:moveTo>
                  <a:pt x="0" y="0"/>
                </a:moveTo>
                <a:lnTo>
                  <a:pt x="1167125" y="0"/>
                </a:lnTo>
                <a:lnTo>
                  <a:pt x="1167125" y="579859"/>
                </a:lnTo>
                <a:lnTo>
                  <a:pt x="0" y="579859"/>
                </a:lnTo>
                <a:lnTo>
                  <a:pt x="0" y="0"/>
                </a:lnTo>
                <a:close/>
              </a:path>
            </a:pathLst>
          </a:custGeom>
          <a:blipFill>
            <a:blip r:embed="rId4"/>
            <a:stretch>
              <a:fillRect b="-8186"/>
            </a:stretch>
          </a:blipFill>
        </p:spPr>
        <p:txBody>
          <a:bodyPr/>
          <a:lstStyle/>
          <a:p>
            <a:endParaRPr lang="it-IT"/>
          </a:p>
        </p:txBody>
      </p:sp>
      <p:pic>
        <p:nvPicPr>
          <p:cNvPr id="14" name="Immagine 13"/>
          <p:cNvPicPr>
            <a:picLocks noChangeAspect="1"/>
          </p:cNvPicPr>
          <p:nvPr/>
        </p:nvPicPr>
        <p:blipFill>
          <a:blip r:embed="rId5"/>
          <a:stretch>
            <a:fillRect/>
          </a:stretch>
        </p:blipFill>
        <p:spPr>
          <a:xfrm>
            <a:off x="0" y="-5614"/>
            <a:ext cx="18288000" cy="153937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24DB79AC-EBB3-A19A-0B04-F3C7163B8A98}"/>
              </a:ext>
            </a:extLst>
          </p:cNvPr>
          <p:cNvSpPr txBox="1"/>
          <p:nvPr/>
        </p:nvSpPr>
        <p:spPr>
          <a:xfrm>
            <a:off x="181431" y="1589037"/>
            <a:ext cx="9372600" cy="2246769"/>
          </a:xfrm>
          <a:prstGeom prst="rect">
            <a:avLst/>
          </a:prstGeom>
          <a:noFill/>
        </p:spPr>
        <p:txBody>
          <a:bodyPr wrap="square">
            <a:spAutoFit/>
          </a:bodyPr>
          <a:lstStyle/>
          <a:p>
            <a:endParaRPr lang="en-US" sz="2800" b="0" i="0" dirty="0" smtClean="0">
              <a:solidFill>
                <a:srgbClr val="1F1F1F"/>
              </a:solidFill>
              <a:effectLst/>
              <a:latin typeface="ElsevierGulliver"/>
            </a:endParaRPr>
          </a:p>
          <a:p>
            <a:r>
              <a:rPr lang="en-US" sz="2800" b="0" i="0" dirty="0" smtClean="0">
                <a:solidFill>
                  <a:srgbClr val="1F1F1F"/>
                </a:solidFill>
                <a:effectLst/>
                <a:latin typeface="ElsevierGulliver"/>
              </a:rPr>
              <a:t>Commercial </a:t>
            </a:r>
            <a:r>
              <a:rPr lang="en-US" sz="2800" b="0" i="0" dirty="0">
                <a:solidFill>
                  <a:srgbClr val="1F1F1F"/>
                </a:solidFill>
                <a:effectLst/>
                <a:latin typeface="ElsevierGulliver"/>
              </a:rPr>
              <a:t>saffron is obtained from the dried stigmas of </a:t>
            </a:r>
            <a:r>
              <a:rPr lang="en-US" sz="2800" b="0" i="1" dirty="0">
                <a:solidFill>
                  <a:srgbClr val="1F1F1F"/>
                </a:solidFill>
                <a:effectLst/>
                <a:latin typeface="ElsevierGulliver"/>
              </a:rPr>
              <a:t>Crocus sativus</a:t>
            </a:r>
            <a:r>
              <a:rPr lang="en-US" sz="2800" b="0" i="0" dirty="0">
                <a:solidFill>
                  <a:srgbClr val="1F1F1F"/>
                </a:solidFill>
                <a:effectLst/>
                <a:latin typeface="ElsevierGulliver"/>
              </a:rPr>
              <a:t> L. (Iridaceae family) and it is currently classified as </a:t>
            </a:r>
            <a:r>
              <a:rPr lang="en-US" sz="2800" b="1" i="0" dirty="0">
                <a:solidFill>
                  <a:srgbClr val="1F1F1F"/>
                </a:solidFill>
                <a:effectLst/>
                <a:latin typeface="ElsevierGulliver"/>
              </a:rPr>
              <a:t>the most expensive spice in the world</a:t>
            </a:r>
            <a:r>
              <a:rPr lang="en-US" sz="2800" b="0" i="0" dirty="0">
                <a:solidFill>
                  <a:srgbClr val="1F1F1F"/>
                </a:solidFill>
                <a:effectLst/>
                <a:latin typeface="ElsevierGulliver"/>
              </a:rPr>
              <a:t>. </a:t>
            </a:r>
          </a:p>
          <a:p>
            <a:endParaRPr lang="en-US" sz="2800" dirty="0">
              <a:solidFill>
                <a:srgbClr val="1F1F1F"/>
              </a:solidFill>
              <a:latin typeface="ElsevierGulliver"/>
            </a:endParaRPr>
          </a:p>
        </p:txBody>
      </p:sp>
      <p:sp>
        <p:nvSpPr>
          <p:cNvPr id="4" name="CasellaDiTesto 3">
            <a:extLst>
              <a:ext uri="{FF2B5EF4-FFF2-40B4-BE49-F238E27FC236}">
                <a16:creationId xmlns:a16="http://schemas.microsoft.com/office/drawing/2014/main" xmlns="" id="{16E0EC7E-576C-23D0-5323-9D69F456BFEA}"/>
              </a:ext>
            </a:extLst>
          </p:cNvPr>
          <p:cNvSpPr txBox="1"/>
          <p:nvPr/>
        </p:nvSpPr>
        <p:spPr>
          <a:xfrm>
            <a:off x="947902" y="3702437"/>
            <a:ext cx="9567395" cy="1815882"/>
          </a:xfrm>
          <a:prstGeom prst="rect">
            <a:avLst/>
          </a:prstGeom>
          <a:noFill/>
        </p:spPr>
        <p:txBody>
          <a:bodyPr wrap="square">
            <a:spAutoFit/>
          </a:bodyPr>
          <a:lstStyle/>
          <a:p>
            <a:r>
              <a:rPr lang="en-US" sz="2800" b="0" i="0" dirty="0">
                <a:solidFill>
                  <a:srgbClr val="1F1F1F"/>
                </a:solidFill>
                <a:effectLst/>
                <a:latin typeface="ElsevierGulliver"/>
              </a:rPr>
              <a:t>The costs for saffron production and harvesting are high, being consequently a common target for adulterations to increase profit and its history of adulteration dates back to about 600 years ago (A</a:t>
            </a:r>
            <a:r>
              <a:rPr lang="en-US" sz="2800" dirty="0">
                <a:latin typeface="ElsevierGulliver"/>
              </a:rPr>
              <a:t>. </a:t>
            </a:r>
            <a:r>
              <a:rPr lang="en-US" sz="2800" dirty="0" err="1">
                <a:latin typeface="ElsevierGulliver"/>
              </a:rPr>
              <a:t>Koocheki</a:t>
            </a:r>
            <a:r>
              <a:rPr lang="en-US" sz="2800" dirty="0">
                <a:latin typeface="ElsevierGulliver"/>
              </a:rPr>
              <a:t>, E. Milani, 2020</a:t>
            </a:r>
            <a:r>
              <a:rPr lang="en-US" sz="2800" b="0" i="0" dirty="0">
                <a:solidFill>
                  <a:srgbClr val="1F1F1F"/>
                </a:solidFill>
                <a:effectLst/>
                <a:latin typeface="ElsevierGulliver"/>
              </a:rPr>
              <a:t>).</a:t>
            </a:r>
          </a:p>
        </p:txBody>
      </p:sp>
      <p:sp>
        <p:nvSpPr>
          <p:cNvPr id="5" name="CasellaDiTesto 4">
            <a:extLst>
              <a:ext uri="{FF2B5EF4-FFF2-40B4-BE49-F238E27FC236}">
                <a16:creationId xmlns:a16="http://schemas.microsoft.com/office/drawing/2014/main" xmlns="" id="{BC8F9D6F-CA26-184C-EF61-A7C2853DCFDC}"/>
              </a:ext>
            </a:extLst>
          </p:cNvPr>
          <p:cNvSpPr txBox="1"/>
          <p:nvPr/>
        </p:nvSpPr>
        <p:spPr>
          <a:xfrm>
            <a:off x="1752600" y="5660653"/>
            <a:ext cx="10578459" cy="2677656"/>
          </a:xfrm>
          <a:prstGeom prst="rect">
            <a:avLst/>
          </a:prstGeom>
          <a:noFill/>
        </p:spPr>
        <p:txBody>
          <a:bodyPr wrap="square">
            <a:spAutoFit/>
          </a:bodyPr>
          <a:lstStyle/>
          <a:p>
            <a:r>
              <a:rPr lang="en-US" sz="2800" b="0" i="0" dirty="0">
                <a:solidFill>
                  <a:srgbClr val="1F1F1F"/>
                </a:solidFill>
                <a:effectLst/>
                <a:latin typeface="ElsevierGulliver"/>
              </a:rPr>
              <a:t>In Europe, saffron </a:t>
            </a:r>
            <a:r>
              <a:rPr lang="en-US" sz="2800" b="0" i="0" dirty="0" smtClean="0">
                <a:solidFill>
                  <a:srgbClr val="1F1F1F"/>
                </a:solidFill>
                <a:effectLst/>
                <a:latin typeface="ElsevierGulliver"/>
              </a:rPr>
              <a:t>is sold</a:t>
            </a:r>
            <a:r>
              <a:rPr lang="en-US" sz="2800" dirty="0" smtClean="0">
                <a:solidFill>
                  <a:srgbClr val="1F1F1F"/>
                </a:solidFill>
                <a:latin typeface="ElsevierGulliver"/>
              </a:rPr>
              <a:t>: </a:t>
            </a:r>
            <a:endParaRPr lang="en-US" sz="2800" dirty="0">
              <a:solidFill>
                <a:srgbClr val="1F1F1F"/>
              </a:solidFill>
              <a:latin typeface="ElsevierGulliver"/>
            </a:endParaRPr>
          </a:p>
          <a:p>
            <a:pPr marL="400050" indent="-400050">
              <a:buAutoNum type="romanLcParenR"/>
            </a:pPr>
            <a:r>
              <a:rPr lang="en-US" sz="2800" dirty="0">
                <a:solidFill>
                  <a:srgbClr val="1F1F1F"/>
                </a:solidFill>
                <a:latin typeface="ElsevierGulliver"/>
              </a:rPr>
              <a:t>as entire </a:t>
            </a:r>
            <a:r>
              <a:rPr lang="en-US" sz="2800" dirty="0" smtClean="0">
                <a:solidFill>
                  <a:srgbClr val="1F1F1F"/>
                </a:solidFill>
                <a:latin typeface="ElsevierGulliver"/>
              </a:rPr>
              <a:t>stigmas, </a:t>
            </a:r>
            <a:r>
              <a:rPr lang="en-US" sz="2800" b="0" i="0" dirty="0" smtClean="0">
                <a:solidFill>
                  <a:srgbClr val="1F1F1F"/>
                </a:solidFill>
                <a:effectLst/>
                <a:latin typeface="ElsevierGulliver"/>
              </a:rPr>
              <a:t>considered </a:t>
            </a:r>
            <a:r>
              <a:rPr lang="en-US" sz="2800" b="0" i="0" dirty="0">
                <a:solidFill>
                  <a:srgbClr val="1F1F1F"/>
                </a:solidFill>
                <a:effectLst/>
                <a:latin typeface="ElsevierGulliver"/>
              </a:rPr>
              <a:t>the best </a:t>
            </a:r>
            <a:r>
              <a:rPr lang="en-US" sz="2800" dirty="0">
                <a:solidFill>
                  <a:srgbClr val="1F1F1F"/>
                </a:solidFill>
                <a:latin typeface="ElsevierGulliver"/>
              </a:rPr>
              <a:t>quality </a:t>
            </a:r>
            <a:r>
              <a:rPr lang="en-US" sz="2800" dirty="0" smtClean="0">
                <a:solidFill>
                  <a:srgbClr val="1F1F1F"/>
                </a:solidFill>
                <a:latin typeface="ElsevierGulliver"/>
              </a:rPr>
              <a:t>product; </a:t>
            </a:r>
            <a:endParaRPr lang="en-US" sz="2800" dirty="0">
              <a:solidFill>
                <a:srgbClr val="1F1F1F"/>
              </a:solidFill>
              <a:latin typeface="ElsevierGulliver"/>
            </a:endParaRPr>
          </a:p>
          <a:p>
            <a:pPr marL="400050" indent="-400050">
              <a:buAutoNum type="romanLcParenR"/>
            </a:pPr>
            <a:r>
              <a:rPr lang="en-US" sz="2800" b="0" i="0" dirty="0">
                <a:solidFill>
                  <a:srgbClr val="1F1F1F"/>
                </a:solidFill>
                <a:effectLst/>
                <a:latin typeface="ElsevierGulliver"/>
              </a:rPr>
              <a:t>as powder</a:t>
            </a:r>
          </a:p>
          <a:p>
            <a:pPr marL="400050" indent="-400050">
              <a:buAutoNum type="romanLcParenR"/>
            </a:pPr>
            <a:r>
              <a:rPr lang="en-US" sz="2800" b="0" i="0" dirty="0">
                <a:solidFill>
                  <a:srgbClr val="1F1F1F"/>
                </a:solidFill>
                <a:effectLst/>
                <a:latin typeface="ElsevierGulliver"/>
              </a:rPr>
              <a:t>as an ingredient </a:t>
            </a:r>
            <a:r>
              <a:rPr lang="en-US" sz="2800" b="0" i="0" dirty="0" smtClean="0">
                <a:solidFill>
                  <a:srgbClr val="1F1F1F"/>
                </a:solidFill>
                <a:effectLst/>
                <a:latin typeface="ElsevierGulliver"/>
              </a:rPr>
              <a:t>of </a:t>
            </a:r>
            <a:r>
              <a:rPr lang="en-US" sz="2800" b="0" i="0" dirty="0">
                <a:solidFill>
                  <a:srgbClr val="1F1F1F"/>
                </a:solidFill>
                <a:effectLst/>
                <a:latin typeface="ElsevierGulliver"/>
              </a:rPr>
              <a:t>commercial processed </a:t>
            </a:r>
            <a:r>
              <a:rPr lang="en-US" sz="2800" b="0" i="0" dirty="0" smtClean="0">
                <a:solidFill>
                  <a:srgbClr val="1F1F1F"/>
                </a:solidFill>
                <a:effectLst/>
                <a:latin typeface="ElsevierGulliver"/>
              </a:rPr>
              <a:t>foodstuffs</a:t>
            </a:r>
            <a:endParaRPr lang="en-US" sz="2800" b="0" i="0" dirty="0">
              <a:solidFill>
                <a:srgbClr val="1F1F1F"/>
              </a:solidFill>
              <a:effectLst/>
              <a:latin typeface="ElsevierGulliver"/>
            </a:endParaRPr>
          </a:p>
          <a:p>
            <a:r>
              <a:rPr lang="en-US" sz="2800" b="0" i="0" dirty="0">
                <a:solidFill>
                  <a:srgbClr val="1F1F1F"/>
                </a:solidFill>
                <a:effectLst/>
                <a:latin typeface="ElsevierGulliver"/>
              </a:rPr>
              <a:t>In the latter forms (as powder and </a:t>
            </a:r>
            <a:r>
              <a:rPr lang="en-US" sz="2800" b="0" i="0" dirty="0" smtClean="0">
                <a:solidFill>
                  <a:srgbClr val="1F1F1F"/>
                </a:solidFill>
                <a:effectLst/>
                <a:latin typeface="ElsevierGulliver"/>
              </a:rPr>
              <a:t>ingredient</a:t>
            </a:r>
            <a:r>
              <a:rPr lang="en-US" sz="2800" b="0" i="0" dirty="0">
                <a:solidFill>
                  <a:srgbClr val="1F1F1F"/>
                </a:solidFill>
                <a:effectLst/>
                <a:latin typeface="ElsevierGulliver"/>
              </a:rPr>
              <a:t>), the adulterations with other colorants or plant tissues can be easily performed.</a:t>
            </a:r>
            <a:endParaRPr lang="it-IT" sz="2800" dirty="0"/>
          </a:p>
        </p:txBody>
      </p:sp>
      <p:sp>
        <p:nvSpPr>
          <p:cNvPr id="6" name="Oval 268">
            <a:extLst>
              <a:ext uri="{FF2B5EF4-FFF2-40B4-BE49-F238E27FC236}">
                <a16:creationId xmlns:a16="http://schemas.microsoft.com/office/drawing/2014/main" xmlns="" id="{313A2E36-A3A7-A147-BEBA-576A7B5A34EC}"/>
              </a:ext>
            </a:extLst>
          </p:cNvPr>
          <p:cNvSpPr/>
          <p:nvPr/>
        </p:nvSpPr>
        <p:spPr>
          <a:xfrm>
            <a:off x="9186284" y="123536"/>
            <a:ext cx="2998000" cy="2854571"/>
          </a:xfrm>
          <a:prstGeom prst="ellipse">
            <a:avLst/>
          </a:prstGeom>
          <a:blipFill>
            <a:blip r:embed="rId3">
              <a:extLst>
                <a:ext uri="{837473B0-CC2E-450A-ABE3-18F120FF3D39}">
                  <a1611:picAttrSrcUrl xmlns:a1611="http://schemas.microsoft.com/office/drawing/2016/11/main" xmlns="" r:id="rId12"/>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asellaDiTesto 6"/>
          <p:cNvSpPr txBox="1"/>
          <p:nvPr/>
        </p:nvSpPr>
        <p:spPr>
          <a:xfrm>
            <a:off x="703035" y="677262"/>
            <a:ext cx="2370008" cy="769441"/>
          </a:xfrm>
          <a:prstGeom prst="rect">
            <a:avLst/>
          </a:prstGeom>
          <a:noFill/>
        </p:spPr>
        <p:txBody>
          <a:bodyPr wrap="none" rtlCol="0">
            <a:spAutoFit/>
          </a:bodyPr>
          <a:lstStyle/>
          <a:p>
            <a:r>
              <a:rPr lang="it-IT" sz="4400" b="1" dirty="0" smtClean="0"/>
              <a:t>SAFFRON</a:t>
            </a:r>
            <a:endParaRPr lang="it-IT" sz="4400" b="1" dirty="0"/>
          </a:p>
        </p:txBody>
      </p:sp>
      <p:sp>
        <p:nvSpPr>
          <p:cNvPr id="8" name="Freeform 2"/>
          <p:cNvSpPr/>
          <p:nvPr/>
        </p:nvSpPr>
        <p:spPr>
          <a:xfrm rot="5400000" flipV="1">
            <a:off x="1768800" y="-6232200"/>
            <a:ext cx="22969855" cy="10087595"/>
          </a:xfrm>
          <a:custGeom>
            <a:avLst/>
            <a:gdLst/>
            <a:ahLst/>
            <a:cxnLst/>
            <a:rect l="l" t="t" r="r" b="b"/>
            <a:pathLst>
              <a:path w="22969855" h="10087595">
                <a:moveTo>
                  <a:pt x="0" y="10087595"/>
                </a:moveTo>
                <a:lnTo>
                  <a:pt x="22969855" y="10087595"/>
                </a:lnTo>
                <a:lnTo>
                  <a:pt x="22969855" y="0"/>
                </a:lnTo>
                <a:lnTo>
                  <a:pt x="0" y="0"/>
                </a:lnTo>
                <a:lnTo>
                  <a:pt x="0" y="10087595"/>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endParaRPr lang="it-IT"/>
          </a:p>
        </p:txBody>
      </p:sp>
      <p:grpSp>
        <p:nvGrpSpPr>
          <p:cNvPr id="9" name="Group 5"/>
          <p:cNvGrpSpPr/>
          <p:nvPr/>
        </p:nvGrpSpPr>
        <p:grpSpPr>
          <a:xfrm>
            <a:off x="11844311" y="1028700"/>
            <a:ext cx="5760720" cy="8229600"/>
            <a:chOff x="0" y="0"/>
            <a:chExt cx="4445000" cy="6350000"/>
          </a:xfrm>
        </p:grpSpPr>
        <p:sp>
          <p:nvSpPr>
            <p:cNvPr id="10"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15"/>
              <a:stretch>
                <a:fillRect l="-56809" r="-56809"/>
              </a:stretch>
            </a:blipFill>
          </p:spPr>
          <p:txBody>
            <a:bodyPr/>
            <a:lstStyle/>
            <a:p>
              <a:endParaRPr lang="it-IT"/>
            </a:p>
          </p:txBody>
        </p:sp>
      </p:grpSp>
      <p:sp>
        <p:nvSpPr>
          <p:cNvPr id="11" name="CasellaDiTesto 10"/>
          <p:cNvSpPr txBox="1"/>
          <p:nvPr/>
        </p:nvSpPr>
        <p:spPr>
          <a:xfrm>
            <a:off x="3140799" y="978094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360735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62744" y="6189463"/>
            <a:ext cx="283289" cy="751854"/>
          </a:xfrm>
          <a:prstGeom prst="rect">
            <a:avLst/>
          </a:prstGeom>
        </p:spPr>
        <p:txBody>
          <a:bodyPr lIns="0" tIns="0" rIns="0" bIns="0" rtlCol="0" anchor="t">
            <a:spAutoFit/>
          </a:bodyPr>
          <a:lstStyle/>
          <a:p>
            <a:pPr marL="0" lvl="0" indent="0" algn="ctr">
              <a:lnSpc>
                <a:spcPts val="6326"/>
              </a:lnSpc>
              <a:spcBef>
                <a:spcPct val="0"/>
              </a:spcBef>
            </a:pPr>
            <a:r>
              <a:rPr lang="en-US" sz="3954" b="1" u="none" strike="noStrike">
                <a:solidFill>
                  <a:srgbClr val="F5F7FA"/>
                </a:solidFill>
                <a:latin typeface="Raleway 1 Bold"/>
                <a:ea typeface="Raleway 1 Bold"/>
                <a:cs typeface="Raleway 1 Bold"/>
                <a:sym typeface="Raleway 1 Bold"/>
              </a:rPr>
              <a:t>2</a:t>
            </a:r>
          </a:p>
        </p:txBody>
      </p:sp>
      <p:sp>
        <p:nvSpPr>
          <p:cNvPr id="4" name="Freeform 4"/>
          <p:cNvSpPr/>
          <p:nvPr/>
        </p:nvSpPr>
        <p:spPr>
          <a:xfrm>
            <a:off x="713136" y="3350498"/>
            <a:ext cx="4247532" cy="6329399"/>
          </a:xfrm>
          <a:custGeom>
            <a:avLst/>
            <a:gdLst/>
            <a:ahLst/>
            <a:cxnLst/>
            <a:rect l="l" t="t" r="r" b="b"/>
            <a:pathLst>
              <a:path w="5484349" h="7569264">
                <a:moveTo>
                  <a:pt x="0" y="0"/>
                </a:moveTo>
                <a:lnTo>
                  <a:pt x="5484349" y="0"/>
                </a:lnTo>
                <a:lnTo>
                  <a:pt x="5484349" y="7569264"/>
                </a:lnTo>
                <a:lnTo>
                  <a:pt x="0" y="7569264"/>
                </a:lnTo>
                <a:lnTo>
                  <a:pt x="0" y="0"/>
                </a:lnTo>
                <a:close/>
              </a:path>
            </a:pathLst>
          </a:custGeom>
          <a:blipFill>
            <a:blip r:embed="rId3"/>
            <a:stretch>
              <a:fillRect l="-316" t="-1126" r="-316"/>
            </a:stretch>
          </a:blipFill>
        </p:spPr>
        <p:txBody>
          <a:bodyPr/>
          <a:lstStyle/>
          <a:p>
            <a:endParaRPr lang="it-IT"/>
          </a:p>
        </p:txBody>
      </p:sp>
      <p:sp>
        <p:nvSpPr>
          <p:cNvPr id="5" name="Freeform 5"/>
          <p:cNvSpPr/>
          <p:nvPr/>
        </p:nvSpPr>
        <p:spPr>
          <a:xfrm>
            <a:off x="5037115" y="2800843"/>
            <a:ext cx="6730324" cy="5907829"/>
          </a:xfrm>
          <a:custGeom>
            <a:avLst/>
            <a:gdLst/>
            <a:ahLst/>
            <a:cxnLst/>
            <a:rect l="l" t="t" r="r" b="b"/>
            <a:pathLst>
              <a:path w="6730324" h="5907829">
                <a:moveTo>
                  <a:pt x="0" y="0"/>
                </a:moveTo>
                <a:lnTo>
                  <a:pt x="6730324" y="0"/>
                </a:lnTo>
                <a:lnTo>
                  <a:pt x="6730324" y="5907829"/>
                </a:lnTo>
                <a:lnTo>
                  <a:pt x="0" y="5907829"/>
                </a:lnTo>
                <a:lnTo>
                  <a:pt x="0" y="0"/>
                </a:lnTo>
                <a:close/>
              </a:path>
            </a:pathLst>
          </a:custGeom>
          <a:blipFill>
            <a:blip r:embed="rId4"/>
            <a:stretch>
              <a:fillRect t="-5918" r="-3364" b="-11836"/>
            </a:stretch>
          </a:blipFill>
        </p:spPr>
        <p:txBody>
          <a:bodyPr/>
          <a:lstStyle/>
          <a:p>
            <a:endParaRPr lang="it-IT"/>
          </a:p>
        </p:txBody>
      </p:sp>
      <p:sp>
        <p:nvSpPr>
          <p:cNvPr id="6" name="TextBox 6"/>
          <p:cNvSpPr txBox="1"/>
          <p:nvPr/>
        </p:nvSpPr>
        <p:spPr>
          <a:xfrm>
            <a:off x="197224" y="178115"/>
            <a:ext cx="10428923" cy="762000"/>
          </a:xfrm>
          <a:prstGeom prst="rect">
            <a:avLst/>
          </a:prstGeom>
        </p:spPr>
        <p:txBody>
          <a:bodyPr lIns="0" tIns="0" rIns="0" bIns="0" rtlCol="0" anchor="t">
            <a:spAutoFit/>
          </a:bodyPr>
          <a:lstStyle/>
          <a:p>
            <a:pPr marL="0" lvl="0" indent="0" algn="l">
              <a:lnSpc>
                <a:spcPts val="6000"/>
              </a:lnSpc>
              <a:spcBef>
                <a:spcPct val="0"/>
              </a:spcBef>
            </a:pPr>
            <a:r>
              <a:rPr lang="en-US" sz="5000" b="1" spc="155" dirty="0">
                <a:solidFill>
                  <a:srgbClr val="003F91"/>
                </a:solidFill>
                <a:latin typeface="Playfair Display Heavy"/>
                <a:ea typeface="Playfair Display Heavy"/>
                <a:cs typeface="Playfair Display Heavy"/>
                <a:sym typeface="Playfair Display Heavy"/>
              </a:rPr>
              <a:t>C</a:t>
            </a:r>
            <a:r>
              <a:rPr lang="en-US" sz="5000" b="1" u="none" strike="noStrike" spc="155" dirty="0">
                <a:solidFill>
                  <a:srgbClr val="003F91"/>
                </a:solidFill>
                <a:latin typeface="Playfair Display Heavy"/>
                <a:ea typeface="Playfair Display Heavy"/>
                <a:cs typeface="Playfair Display Heavy"/>
                <a:sym typeface="Playfair Display Heavy"/>
              </a:rPr>
              <a:t>urrent State of Fraud in Europe</a:t>
            </a:r>
          </a:p>
        </p:txBody>
      </p:sp>
      <p:sp>
        <p:nvSpPr>
          <p:cNvPr id="7" name="TextBox 7"/>
          <p:cNvSpPr txBox="1"/>
          <p:nvPr/>
        </p:nvSpPr>
        <p:spPr>
          <a:xfrm>
            <a:off x="6251855" y="8782334"/>
            <a:ext cx="3109664" cy="359073"/>
          </a:xfrm>
          <a:prstGeom prst="rect">
            <a:avLst/>
          </a:prstGeom>
        </p:spPr>
        <p:txBody>
          <a:bodyPr wrap="square" lIns="0" tIns="0" rIns="0" bIns="0" rtlCol="0" anchor="t">
            <a:spAutoFit/>
          </a:bodyPr>
          <a:lstStyle/>
          <a:p>
            <a:pPr algn="ctr">
              <a:lnSpc>
                <a:spcPts val="2760"/>
              </a:lnSpc>
              <a:spcBef>
                <a:spcPct val="0"/>
              </a:spcBef>
            </a:pPr>
            <a:r>
              <a:rPr lang="en-US" sz="2300" dirty="0">
                <a:solidFill>
                  <a:srgbClr val="324168"/>
                </a:solidFill>
                <a:latin typeface="Poppins"/>
                <a:ea typeface="Poppins"/>
                <a:cs typeface="Poppins"/>
                <a:sym typeface="Poppins"/>
              </a:rPr>
              <a:t>(</a:t>
            </a:r>
            <a:r>
              <a:rPr lang="en-US" sz="2300" dirty="0" err="1">
                <a:solidFill>
                  <a:srgbClr val="324168"/>
                </a:solidFill>
                <a:latin typeface="Poppins"/>
                <a:ea typeface="Poppins"/>
                <a:cs typeface="Poppins"/>
                <a:sym typeface="Poppins"/>
              </a:rPr>
              <a:t>Maquet</a:t>
            </a:r>
            <a:r>
              <a:rPr lang="en-US" sz="2300" dirty="0">
                <a:solidFill>
                  <a:srgbClr val="324168"/>
                </a:solidFill>
                <a:latin typeface="Poppins"/>
                <a:ea typeface="Poppins"/>
                <a:cs typeface="Poppins"/>
                <a:sym typeface="Poppins"/>
              </a:rPr>
              <a:t>, A. 2021)</a:t>
            </a:r>
          </a:p>
        </p:txBody>
      </p:sp>
      <p:sp>
        <p:nvSpPr>
          <p:cNvPr id="8" name="Freeform 8"/>
          <p:cNvSpPr/>
          <p:nvPr/>
        </p:nvSpPr>
        <p:spPr>
          <a:xfrm>
            <a:off x="10560707" y="6899634"/>
            <a:ext cx="7746343" cy="3401936"/>
          </a:xfrm>
          <a:custGeom>
            <a:avLst/>
            <a:gdLst/>
            <a:ahLst/>
            <a:cxnLst/>
            <a:rect l="l" t="t" r="r" b="b"/>
            <a:pathLst>
              <a:path w="7746343" h="3401936">
                <a:moveTo>
                  <a:pt x="0" y="0"/>
                </a:moveTo>
                <a:lnTo>
                  <a:pt x="7746343" y="0"/>
                </a:lnTo>
                <a:lnTo>
                  <a:pt x="7746343" y="3401935"/>
                </a:lnTo>
                <a:lnTo>
                  <a:pt x="0" y="34019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it-IT"/>
          </a:p>
        </p:txBody>
      </p:sp>
      <p:grpSp>
        <p:nvGrpSpPr>
          <p:cNvPr id="9" name="Group 9"/>
          <p:cNvGrpSpPr/>
          <p:nvPr/>
        </p:nvGrpSpPr>
        <p:grpSpPr>
          <a:xfrm>
            <a:off x="12830816" y="3060333"/>
            <a:ext cx="5476234" cy="6448349"/>
            <a:chOff x="0" y="0"/>
            <a:chExt cx="7301646" cy="8597799"/>
          </a:xfrm>
        </p:grpSpPr>
        <p:grpSp>
          <p:nvGrpSpPr>
            <p:cNvPr id="10" name="Group 10"/>
            <p:cNvGrpSpPr/>
            <p:nvPr/>
          </p:nvGrpSpPr>
          <p:grpSpPr>
            <a:xfrm>
              <a:off x="1141730" y="386888"/>
              <a:ext cx="5747638" cy="8210911"/>
              <a:chOff x="0" y="0"/>
              <a:chExt cx="4445000" cy="6350000"/>
            </a:xfrm>
          </p:grpSpPr>
          <p:sp>
            <p:nvSpPr>
              <p:cNvPr id="11" name="Freeform 11"/>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12" name="Group 12"/>
            <p:cNvGrpSpPr/>
            <p:nvPr/>
          </p:nvGrpSpPr>
          <p:grpSpPr>
            <a:xfrm>
              <a:off x="1359285" y="697682"/>
              <a:ext cx="5312527" cy="7589324"/>
              <a:chOff x="0" y="0"/>
              <a:chExt cx="4445000" cy="6350000"/>
            </a:xfrm>
          </p:grpSpPr>
          <p:sp>
            <p:nvSpPr>
              <p:cNvPr id="13" name="Freeform 13"/>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7"/>
                <a:stretch>
                  <a:fillRect l="-56809" r="-56809"/>
                </a:stretch>
              </a:blipFill>
            </p:spPr>
            <p:txBody>
              <a:bodyPr/>
              <a:lstStyle/>
              <a:p>
                <a:endParaRPr lang="it-IT"/>
              </a:p>
            </p:txBody>
          </p:sp>
        </p:grpSp>
        <p:grpSp>
          <p:nvGrpSpPr>
            <p:cNvPr id="14" name="Group 14"/>
            <p:cNvGrpSpPr/>
            <p:nvPr/>
          </p:nvGrpSpPr>
          <p:grpSpPr>
            <a:xfrm>
              <a:off x="170338" y="0"/>
              <a:ext cx="7131308" cy="2066063"/>
              <a:chOff x="0" y="0"/>
              <a:chExt cx="1402747" cy="406400"/>
            </a:xfrm>
          </p:grpSpPr>
          <p:sp>
            <p:nvSpPr>
              <p:cNvPr id="15" name="Freeform 15"/>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6" name="TextBox 16"/>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318894"/>
              <a:ext cx="1463232" cy="146323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267E"/>
              </a:solidFill>
              <a:ln w="38100" cap="sq">
                <a:solidFill>
                  <a:srgbClr val="F5F7FA"/>
                </a:solidFill>
                <a:prstDash val="solid"/>
                <a:miter/>
              </a:ln>
            </p:spPr>
            <p:txBody>
              <a:bodyPr/>
              <a:lstStyle/>
              <a:p>
                <a:endParaRPr lang="it-IT"/>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681758" y="190420"/>
              <a:ext cx="4559117" cy="1542949"/>
            </a:xfrm>
            <a:prstGeom prst="rect">
              <a:avLst/>
            </a:prstGeom>
          </p:spPr>
          <p:txBody>
            <a:bodyPr lIns="0" tIns="0" rIns="0" bIns="0" rtlCol="0" anchor="t">
              <a:spAutoFit/>
            </a:bodyPr>
            <a:lstStyle/>
            <a:p>
              <a:pPr algn="just">
                <a:lnSpc>
                  <a:spcPts val="3873"/>
                </a:lnSpc>
              </a:pPr>
              <a:r>
                <a:rPr lang="en-US" sz="2766" dirty="0">
                  <a:solidFill>
                    <a:srgbClr val="FFFFFF"/>
                  </a:solidFill>
                  <a:latin typeface="Poppins"/>
                  <a:ea typeface="Poppins"/>
                  <a:cs typeface="Poppins"/>
                  <a:sym typeface="Poppins"/>
                </a:rPr>
                <a:t>Food authenticity:</a:t>
              </a:r>
            </a:p>
            <a:p>
              <a:pPr algn="just">
                <a:lnSpc>
                  <a:spcPts val="2676"/>
                </a:lnSpc>
                <a:spcBef>
                  <a:spcPct val="0"/>
                </a:spcBef>
              </a:pPr>
              <a:r>
                <a:rPr lang="en-US" sz="1912" dirty="0">
                  <a:solidFill>
                    <a:srgbClr val="FFFFFF"/>
                  </a:solidFill>
                  <a:latin typeface="Poppins"/>
                  <a:ea typeface="Poppins"/>
                  <a:cs typeface="Poppins"/>
                  <a:sym typeface="Poppins"/>
                </a:rPr>
                <a:t> detection of adulterated </a:t>
              </a:r>
              <a:r>
                <a:rPr lang="en-US" sz="1912" b="1" dirty="0">
                  <a:solidFill>
                    <a:srgbClr val="FFFFFF"/>
                  </a:solidFill>
                  <a:latin typeface="Poppins Bold"/>
                  <a:ea typeface="Poppins Bold"/>
                  <a:cs typeface="Poppins Bold"/>
                  <a:sym typeface="Poppins Bold"/>
                </a:rPr>
                <a:t>saffron</a:t>
              </a:r>
              <a:r>
                <a:rPr lang="en-US" sz="1912" dirty="0">
                  <a:solidFill>
                    <a:srgbClr val="FFFFFF"/>
                  </a:solidFill>
                  <a:latin typeface="Poppins"/>
                  <a:ea typeface="Poppins"/>
                  <a:cs typeface="Poppins"/>
                  <a:sym typeface="Poppins"/>
                </a:rPr>
                <a:t> by</a:t>
              </a:r>
              <a:r>
                <a:rPr lang="en-US" sz="1912" b="1" dirty="0">
                  <a:solidFill>
                    <a:srgbClr val="FFFFFF"/>
                  </a:solidFill>
                  <a:latin typeface="Poppins Bold"/>
                  <a:ea typeface="Poppins Bold"/>
                  <a:cs typeface="Poppins Bold"/>
                  <a:sym typeface="Poppins Bold"/>
                </a:rPr>
                <a:t> low-cost spices</a:t>
              </a:r>
              <a:r>
                <a:rPr lang="en-US" sz="1912" dirty="0">
                  <a:solidFill>
                    <a:srgbClr val="FFFFFF"/>
                  </a:solidFill>
                  <a:latin typeface="Poppins"/>
                  <a:ea typeface="Poppins"/>
                  <a:cs typeface="Poppins"/>
                  <a:sym typeface="Poppins"/>
                </a:rPr>
                <a:t>  </a:t>
              </a:r>
            </a:p>
          </p:txBody>
        </p:sp>
        <p:sp>
          <p:nvSpPr>
            <p:cNvPr id="21" name="TextBox 21"/>
            <p:cNvSpPr txBox="1"/>
            <p:nvPr/>
          </p:nvSpPr>
          <p:spPr>
            <a:xfrm>
              <a:off x="534041" y="642324"/>
              <a:ext cx="358671" cy="667115"/>
            </a:xfrm>
            <a:prstGeom prst="rect">
              <a:avLst/>
            </a:prstGeom>
          </p:spPr>
          <p:txBody>
            <a:bodyPr lIns="0" tIns="0" rIns="0" bIns="0" rtlCol="0" anchor="t">
              <a:spAutoFit/>
            </a:bodyPr>
            <a:lstStyle/>
            <a:p>
              <a:pPr algn="ctr">
                <a:lnSpc>
                  <a:spcPts val="4375"/>
                </a:lnSpc>
                <a:spcBef>
                  <a:spcPct val="0"/>
                </a:spcBef>
              </a:pPr>
              <a:r>
                <a:rPr lang="en-US" sz="2734" b="1">
                  <a:solidFill>
                    <a:srgbClr val="F5F7FA"/>
                  </a:solidFill>
                  <a:latin typeface="Raleway 1 Bold"/>
                  <a:ea typeface="Raleway 1 Bold"/>
                  <a:cs typeface="Raleway 1 Bold"/>
                  <a:sym typeface="Raleway 1 Bold"/>
                </a:rPr>
                <a:t>1</a:t>
              </a:r>
            </a:p>
          </p:txBody>
        </p:sp>
      </p:grpSp>
      <p:sp>
        <p:nvSpPr>
          <p:cNvPr id="23" name="Rettangolo 22"/>
          <p:cNvSpPr/>
          <p:nvPr/>
        </p:nvSpPr>
        <p:spPr>
          <a:xfrm>
            <a:off x="188259" y="1070316"/>
            <a:ext cx="18078450" cy="1477328"/>
          </a:xfrm>
          <a:prstGeom prst="rect">
            <a:avLst/>
          </a:prstGeom>
        </p:spPr>
        <p:txBody>
          <a:bodyPr wrap="square">
            <a:spAutoFit/>
          </a:bodyPr>
          <a:lstStyle/>
          <a:p>
            <a:r>
              <a:rPr lang="it-IT" b="1" dirty="0"/>
              <a:t>Timing</a:t>
            </a:r>
            <a:r>
              <a:rPr lang="it-IT" dirty="0"/>
              <a:t>: The </a:t>
            </a:r>
            <a:r>
              <a:rPr lang="it-IT" dirty="0" err="1"/>
              <a:t>coordinated</a:t>
            </a:r>
            <a:r>
              <a:rPr lang="it-IT" dirty="0"/>
              <a:t> control </a:t>
            </a:r>
            <a:r>
              <a:rPr lang="it-IT" dirty="0" err="1"/>
              <a:t>plan</a:t>
            </a:r>
            <a:r>
              <a:rPr lang="it-IT" dirty="0"/>
              <a:t> </a:t>
            </a:r>
            <a:r>
              <a:rPr lang="it-IT" dirty="0" err="1"/>
              <a:t>was</a:t>
            </a:r>
            <a:r>
              <a:rPr lang="it-IT" dirty="0"/>
              <a:t> </a:t>
            </a:r>
            <a:r>
              <a:rPr lang="it-IT" dirty="0" err="1"/>
              <a:t>executed</a:t>
            </a:r>
            <a:r>
              <a:rPr lang="it-IT" dirty="0"/>
              <a:t> in 2019-2021.</a:t>
            </a:r>
          </a:p>
          <a:p>
            <a:r>
              <a:rPr lang="it-IT" b="1" dirty="0" err="1"/>
              <a:t>Samples</a:t>
            </a:r>
            <a:r>
              <a:rPr lang="it-IT" dirty="0"/>
              <a:t>: 1900 </a:t>
            </a:r>
            <a:r>
              <a:rPr lang="it-IT" dirty="0" err="1"/>
              <a:t>samples</a:t>
            </a:r>
            <a:r>
              <a:rPr lang="it-IT" dirty="0"/>
              <a:t> from </a:t>
            </a:r>
            <a:r>
              <a:rPr lang="it-IT" dirty="0" err="1"/>
              <a:t>Twenty-one</a:t>
            </a:r>
            <a:r>
              <a:rPr lang="it-IT" dirty="0"/>
              <a:t> EU </a:t>
            </a:r>
            <a:r>
              <a:rPr lang="it-IT" dirty="0" err="1"/>
              <a:t>Member</a:t>
            </a:r>
            <a:r>
              <a:rPr lang="it-IT" dirty="0"/>
              <a:t> </a:t>
            </a:r>
            <a:r>
              <a:rPr lang="it-IT" dirty="0" err="1"/>
              <a:t>States</a:t>
            </a:r>
            <a:r>
              <a:rPr lang="it-IT" dirty="0"/>
              <a:t> plus </a:t>
            </a:r>
            <a:r>
              <a:rPr lang="it-IT" dirty="0" err="1"/>
              <a:t>Norway</a:t>
            </a:r>
            <a:r>
              <a:rPr lang="it-IT" dirty="0"/>
              <a:t> and </a:t>
            </a:r>
            <a:r>
              <a:rPr lang="it-IT" dirty="0" err="1"/>
              <a:t>Switzerland</a:t>
            </a:r>
            <a:r>
              <a:rPr lang="it-IT" dirty="0"/>
              <a:t> </a:t>
            </a:r>
            <a:r>
              <a:rPr lang="it-IT" dirty="0" err="1"/>
              <a:t>were</a:t>
            </a:r>
            <a:r>
              <a:rPr lang="it-IT" dirty="0"/>
              <a:t> </a:t>
            </a:r>
            <a:r>
              <a:rPr lang="it-IT" dirty="0" err="1"/>
              <a:t>tested</a:t>
            </a:r>
            <a:r>
              <a:rPr lang="it-IT" dirty="0"/>
              <a:t>.</a:t>
            </a:r>
          </a:p>
          <a:p>
            <a:r>
              <a:rPr lang="it-IT" b="1" dirty="0" err="1"/>
              <a:t>Methods</a:t>
            </a:r>
            <a:r>
              <a:rPr lang="it-IT" b="1" dirty="0"/>
              <a:t> </a:t>
            </a:r>
            <a:r>
              <a:rPr lang="it-IT" b="1" dirty="0" err="1" smtClean="0"/>
              <a:t>used</a:t>
            </a:r>
            <a:r>
              <a:rPr lang="it-IT" dirty="0" smtClean="0"/>
              <a:t>:  High performance </a:t>
            </a:r>
            <a:r>
              <a:rPr lang="it-IT" dirty="0" err="1" smtClean="0"/>
              <a:t>liquid</a:t>
            </a:r>
            <a:r>
              <a:rPr lang="it-IT" dirty="0" smtClean="0"/>
              <a:t> </a:t>
            </a:r>
            <a:r>
              <a:rPr lang="it-IT" dirty="0" err="1" smtClean="0"/>
              <a:t>chromatography</a:t>
            </a:r>
            <a:r>
              <a:rPr lang="it-IT" dirty="0" smtClean="0"/>
              <a:t> </a:t>
            </a:r>
            <a:r>
              <a:rPr lang="it-IT" dirty="0" err="1" smtClean="0"/>
              <a:t>coupled</a:t>
            </a:r>
            <a:r>
              <a:rPr lang="it-IT" dirty="0" smtClean="0"/>
              <a:t> to high </a:t>
            </a:r>
            <a:r>
              <a:rPr lang="it-IT" dirty="0" err="1" smtClean="0"/>
              <a:t>resolution</a:t>
            </a:r>
            <a:r>
              <a:rPr lang="it-IT" dirty="0" smtClean="0"/>
              <a:t> mass </a:t>
            </a:r>
            <a:r>
              <a:rPr lang="it-IT" dirty="0" err="1" smtClean="0"/>
              <a:t>spectrometry</a:t>
            </a:r>
            <a:r>
              <a:rPr lang="it-IT" dirty="0" smtClean="0"/>
              <a:t> (HPLC-HRMS), </a:t>
            </a:r>
            <a:r>
              <a:rPr lang="it-IT" dirty="0" err="1"/>
              <a:t>energy</a:t>
            </a:r>
            <a:r>
              <a:rPr lang="it-IT" dirty="0"/>
              <a:t> dispersive X-</a:t>
            </a:r>
            <a:r>
              <a:rPr lang="it-IT" dirty="0" err="1"/>
              <a:t>ray</a:t>
            </a:r>
            <a:r>
              <a:rPr lang="it-IT" dirty="0"/>
              <a:t> </a:t>
            </a:r>
            <a:r>
              <a:rPr lang="it-IT" dirty="0" err="1"/>
              <a:t>fluorescence</a:t>
            </a:r>
            <a:r>
              <a:rPr lang="it-IT" dirty="0"/>
              <a:t> </a:t>
            </a:r>
            <a:r>
              <a:rPr lang="it-IT" dirty="0" err="1"/>
              <a:t>spectroscopy</a:t>
            </a:r>
            <a:r>
              <a:rPr lang="it-IT" dirty="0"/>
              <a:t> (ED-XRF),  </a:t>
            </a:r>
            <a:r>
              <a:rPr lang="it-IT" dirty="0" err="1"/>
              <a:t>thermogravimetric</a:t>
            </a:r>
            <a:r>
              <a:rPr lang="it-IT" dirty="0"/>
              <a:t> </a:t>
            </a:r>
            <a:r>
              <a:rPr lang="it-IT" dirty="0" err="1"/>
              <a:t>analysis</a:t>
            </a:r>
            <a:r>
              <a:rPr lang="it-IT" dirty="0"/>
              <a:t> (TGA),  </a:t>
            </a:r>
            <a:r>
              <a:rPr lang="it-IT" dirty="0" err="1"/>
              <a:t>digital</a:t>
            </a:r>
            <a:r>
              <a:rPr lang="it-IT" dirty="0"/>
              <a:t> </a:t>
            </a:r>
            <a:r>
              <a:rPr lang="it-IT" dirty="0" err="1"/>
              <a:t>droplet</a:t>
            </a:r>
            <a:r>
              <a:rPr lang="it-IT" dirty="0"/>
              <a:t> </a:t>
            </a:r>
            <a:r>
              <a:rPr lang="it-IT" dirty="0" err="1"/>
              <a:t>polymerase</a:t>
            </a:r>
            <a:r>
              <a:rPr lang="it-IT" dirty="0"/>
              <a:t> </a:t>
            </a:r>
            <a:r>
              <a:rPr lang="it-IT" dirty="0" err="1"/>
              <a:t>chain</a:t>
            </a:r>
            <a:r>
              <a:rPr lang="it-IT" dirty="0"/>
              <a:t> </a:t>
            </a:r>
            <a:r>
              <a:rPr lang="it-IT" dirty="0" err="1"/>
              <a:t>reaction</a:t>
            </a:r>
            <a:r>
              <a:rPr lang="it-IT" dirty="0"/>
              <a:t> (</a:t>
            </a:r>
            <a:r>
              <a:rPr lang="it-IT" dirty="0" err="1"/>
              <a:t>ddPCR</a:t>
            </a:r>
            <a:r>
              <a:rPr lang="it-IT" dirty="0"/>
              <a:t>), </a:t>
            </a:r>
            <a:r>
              <a:rPr lang="it-IT" dirty="0" err="1"/>
              <a:t>next</a:t>
            </a:r>
            <a:r>
              <a:rPr lang="it-IT" dirty="0"/>
              <a:t> generation </a:t>
            </a:r>
            <a:r>
              <a:rPr lang="it-IT" dirty="0" err="1"/>
              <a:t>sequencing</a:t>
            </a:r>
            <a:r>
              <a:rPr lang="it-IT" dirty="0"/>
              <a:t> (NGS),  real-time PCR (</a:t>
            </a:r>
            <a:r>
              <a:rPr lang="it-IT" dirty="0" err="1"/>
              <a:t>rt</a:t>
            </a:r>
            <a:r>
              <a:rPr lang="it-IT" dirty="0"/>
              <a:t>-PCR); </a:t>
            </a:r>
            <a:r>
              <a:rPr lang="it-IT" dirty="0" err="1"/>
              <a:t>fourier</a:t>
            </a:r>
            <a:r>
              <a:rPr lang="it-IT" dirty="0"/>
              <a:t> </a:t>
            </a:r>
            <a:r>
              <a:rPr lang="it-IT" dirty="0" err="1"/>
              <a:t>transform</a:t>
            </a:r>
            <a:r>
              <a:rPr lang="it-IT" dirty="0"/>
              <a:t> </a:t>
            </a:r>
            <a:r>
              <a:rPr lang="it-IT" dirty="0" err="1"/>
              <a:t>infrared</a:t>
            </a:r>
            <a:r>
              <a:rPr lang="it-IT" dirty="0"/>
              <a:t> </a:t>
            </a:r>
            <a:r>
              <a:rPr lang="it-IT" dirty="0" err="1"/>
              <a:t>spectroscopy</a:t>
            </a:r>
            <a:r>
              <a:rPr lang="it-IT" dirty="0"/>
              <a:t> (FTIR</a:t>
            </a:r>
            <a:r>
              <a:rPr lang="it-IT" dirty="0" smtClean="0"/>
              <a:t>)</a:t>
            </a:r>
          </a:p>
          <a:p>
            <a:r>
              <a:rPr lang="it-IT" b="1" dirty="0" smtClean="0"/>
              <a:t>RESULTS</a:t>
            </a:r>
            <a:r>
              <a:rPr lang="it-IT" dirty="0" smtClean="0"/>
              <a:t>: </a:t>
            </a:r>
            <a:r>
              <a:rPr lang="en-US" dirty="0"/>
              <a:t>The overall rate of suspicious samples was 17%</a:t>
            </a:r>
            <a:endParaRPr lang="it-IT" dirty="0"/>
          </a:p>
        </p:txBody>
      </p:sp>
      <p:sp>
        <p:nvSpPr>
          <p:cNvPr id="24" name="TextBox 75"/>
          <p:cNvSpPr txBox="1"/>
          <p:nvPr/>
        </p:nvSpPr>
        <p:spPr>
          <a:xfrm>
            <a:off x="14493701" y="2517408"/>
            <a:ext cx="2946381" cy="542925"/>
          </a:xfrm>
          <a:prstGeom prst="rect">
            <a:avLst/>
          </a:prstGeom>
        </p:spPr>
        <p:txBody>
          <a:bodyPr lIns="0" tIns="0" rIns="0" bIns="0" rtlCol="0" anchor="t">
            <a:spAutoFit/>
          </a:bodyPr>
          <a:lstStyle/>
          <a:p>
            <a:pPr marL="0" lvl="0" indent="0" algn="l">
              <a:lnSpc>
                <a:spcPts val="4200"/>
              </a:lnSpc>
              <a:spcBef>
                <a:spcPct val="0"/>
              </a:spcBef>
            </a:pPr>
            <a:r>
              <a:rPr lang="en-US" sz="3500" b="1" u="none" strike="noStrike" spc="108" dirty="0">
                <a:solidFill>
                  <a:srgbClr val="003F91"/>
                </a:solidFill>
                <a:latin typeface="Playfair Display Heavy"/>
                <a:ea typeface="Playfair Display Heavy"/>
                <a:cs typeface="Playfair Display Heavy"/>
                <a:sym typeface="Playfair Display Heavy"/>
              </a:rPr>
              <a:t>Case Study </a:t>
            </a:r>
          </a:p>
        </p:txBody>
      </p:sp>
      <p:sp>
        <p:nvSpPr>
          <p:cNvPr id="25" name="CasellaDiTesto 24"/>
          <p:cNvSpPr txBox="1"/>
          <p:nvPr/>
        </p:nvSpPr>
        <p:spPr>
          <a:xfrm>
            <a:off x="6133419" y="9679897"/>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0541657" y="-9525"/>
            <a:ext cx="7746343" cy="3401936"/>
          </a:xfrm>
          <a:custGeom>
            <a:avLst/>
            <a:gdLst/>
            <a:ahLst/>
            <a:cxnLst/>
            <a:rect l="l" t="t" r="r" b="b"/>
            <a:pathLst>
              <a:path w="7746343" h="3401936">
                <a:moveTo>
                  <a:pt x="0" y="3401936"/>
                </a:moveTo>
                <a:lnTo>
                  <a:pt x="7746343" y="3401936"/>
                </a:lnTo>
                <a:lnTo>
                  <a:pt x="7746343" y="0"/>
                </a:lnTo>
                <a:lnTo>
                  <a:pt x="0" y="0"/>
                </a:lnTo>
                <a:lnTo>
                  <a:pt x="0" y="3401936"/>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grpSp>
        <p:nvGrpSpPr>
          <p:cNvPr id="3" name="Group 3"/>
          <p:cNvGrpSpPr/>
          <p:nvPr/>
        </p:nvGrpSpPr>
        <p:grpSpPr>
          <a:xfrm>
            <a:off x="10305747" y="691687"/>
            <a:ext cx="6232539" cy="8903627"/>
            <a:chOff x="0" y="0"/>
            <a:chExt cx="4445000" cy="6350000"/>
          </a:xfrm>
        </p:grpSpPr>
        <p:sp>
          <p:nvSpPr>
            <p:cNvPr id="4" name="Freeform 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5" name="Group 5"/>
          <p:cNvGrpSpPr/>
          <p:nvPr/>
        </p:nvGrpSpPr>
        <p:grpSpPr>
          <a:xfrm>
            <a:off x="10541657" y="1028700"/>
            <a:ext cx="5760720" cy="8229600"/>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6809" r="-56809"/>
              </a:stretch>
            </a:blipFill>
          </p:spPr>
          <p:txBody>
            <a:bodyPr/>
            <a:lstStyle/>
            <a:p>
              <a:endParaRPr lang="it-IT"/>
            </a:p>
          </p:txBody>
        </p:sp>
      </p:grpSp>
      <p:sp>
        <p:nvSpPr>
          <p:cNvPr id="7" name="Freeform 7"/>
          <p:cNvSpPr/>
          <p:nvPr/>
        </p:nvSpPr>
        <p:spPr>
          <a:xfrm>
            <a:off x="10560707" y="6899634"/>
            <a:ext cx="7746343" cy="3401936"/>
          </a:xfrm>
          <a:custGeom>
            <a:avLst/>
            <a:gdLst/>
            <a:ahLst/>
            <a:cxnLst/>
            <a:rect l="l" t="t" r="r" b="b"/>
            <a:pathLst>
              <a:path w="7746343" h="3401936">
                <a:moveTo>
                  <a:pt x="0" y="0"/>
                </a:moveTo>
                <a:lnTo>
                  <a:pt x="7746343" y="0"/>
                </a:lnTo>
                <a:lnTo>
                  <a:pt x="7746343" y="3401935"/>
                </a:lnTo>
                <a:lnTo>
                  <a:pt x="0" y="34019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grpSp>
        <p:nvGrpSpPr>
          <p:cNvPr id="8" name="Group 8"/>
          <p:cNvGrpSpPr/>
          <p:nvPr/>
        </p:nvGrpSpPr>
        <p:grpSpPr>
          <a:xfrm>
            <a:off x="462716" y="3072558"/>
            <a:ext cx="7732943" cy="2240367"/>
            <a:chOff x="0" y="0"/>
            <a:chExt cx="1402747" cy="406400"/>
          </a:xfrm>
        </p:grpSpPr>
        <p:sp>
          <p:nvSpPr>
            <p:cNvPr id="9" name="Freeform 9"/>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0" name="TextBox 10"/>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78007" y="3418356"/>
            <a:ext cx="1586678" cy="158667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267E"/>
            </a:solidFill>
            <a:ln w="38100" cap="sq">
              <a:solidFill>
                <a:srgbClr val="F5F7FA"/>
              </a:solidFill>
              <a:prstDash val="solid"/>
              <a:miter/>
            </a:ln>
          </p:spPr>
          <p:txBody>
            <a:bodyPr/>
            <a:lstStyle/>
            <a:p>
              <a:endParaRPr lang="it-IT"/>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362605" y="6581775"/>
            <a:ext cx="1739043" cy="1397592"/>
          </a:xfrm>
          <a:custGeom>
            <a:avLst/>
            <a:gdLst/>
            <a:ahLst/>
            <a:cxnLst/>
            <a:rect l="l" t="t" r="r" b="b"/>
            <a:pathLst>
              <a:path w="1739043" h="1397592">
                <a:moveTo>
                  <a:pt x="0" y="0"/>
                </a:moveTo>
                <a:lnTo>
                  <a:pt x="1739043" y="0"/>
                </a:lnTo>
                <a:lnTo>
                  <a:pt x="1739043" y="1397592"/>
                </a:lnTo>
                <a:lnTo>
                  <a:pt x="0" y="139759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endParaRPr lang="it-IT"/>
          </a:p>
        </p:txBody>
      </p:sp>
      <p:sp>
        <p:nvSpPr>
          <p:cNvPr id="19" name="TextBox 19"/>
          <p:cNvSpPr txBox="1"/>
          <p:nvPr/>
        </p:nvSpPr>
        <p:spPr>
          <a:xfrm>
            <a:off x="485128" y="672899"/>
            <a:ext cx="7417149" cy="987450"/>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dirty="0">
                <a:solidFill>
                  <a:srgbClr val="003F91"/>
                </a:solidFill>
                <a:latin typeface="Playfair Display Heavy"/>
                <a:ea typeface="Playfair Display Heavy"/>
                <a:cs typeface="Playfair Display Heavy"/>
                <a:sym typeface="Playfair Display Heavy"/>
              </a:rPr>
              <a:t>Case Study </a:t>
            </a:r>
          </a:p>
        </p:txBody>
      </p:sp>
      <p:sp>
        <p:nvSpPr>
          <p:cNvPr id="20" name="TextBox 20"/>
          <p:cNvSpPr txBox="1"/>
          <p:nvPr/>
        </p:nvSpPr>
        <p:spPr>
          <a:xfrm>
            <a:off x="2101648" y="3247372"/>
            <a:ext cx="4943748" cy="1704792"/>
          </a:xfrm>
          <a:prstGeom prst="rect">
            <a:avLst/>
          </a:prstGeom>
        </p:spPr>
        <p:txBody>
          <a:bodyPr lIns="0" tIns="0" rIns="0" bIns="0" rtlCol="0" anchor="t">
            <a:spAutoFit/>
          </a:bodyPr>
          <a:lstStyle/>
          <a:p>
            <a:pPr algn="just">
              <a:lnSpc>
                <a:spcPts val="5599"/>
              </a:lnSpc>
            </a:pPr>
            <a:r>
              <a:rPr lang="en-US" sz="3999">
                <a:solidFill>
                  <a:srgbClr val="FFFFFF"/>
                </a:solidFill>
                <a:latin typeface="Poppins"/>
                <a:ea typeface="Poppins"/>
                <a:cs typeface="Poppins"/>
                <a:sym typeface="Poppins"/>
              </a:rPr>
              <a:t>Food authenticity:</a:t>
            </a:r>
          </a:p>
          <a:p>
            <a:pPr algn="just">
              <a:lnSpc>
                <a:spcPts val="3870"/>
              </a:lnSpc>
              <a:spcBef>
                <a:spcPct val="0"/>
              </a:spcBef>
            </a:pPr>
            <a:r>
              <a:rPr lang="en-US" sz="2764">
                <a:solidFill>
                  <a:srgbClr val="FFFFFF"/>
                </a:solidFill>
                <a:latin typeface="Poppins"/>
                <a:ea typeface="Poppins"/>
                <a:cs typeface="Poppins"/>
                <a:sym typeface="Poppins"/>
              </a:rPr>
              <a:t> detection of adulterated </a:t>
            </a:r>
            <a:r>
              <a:rPr lang="en-US" sz="2764" b="1">
                <a:solidFill>
                  <a:srgbClr val="FFFFFF"/>
                </a:solidFill>
                <a:latin typeface="Poppins Bold"/>
                <a:ea typeface="Poppins Bold"/>
                <a:cs typeface="Poppins Bold"/>
                <a:sym typeface="Poppins Bold"/>
              </a:rPr>
              <a:t>saffron</a:t>
            </a:r>
            <a:r>
              <a:rPr lang="en-US" sz="2764">
                <a:solidFill>
                  <a:srgbClr val="FFFFFF"/>
                </a:solidFill>
                <a:latin typeface="Poppins"/>
                <a:ea typeface="Poppins"/>
                <a:cs typeface="Poppins"/>
                <a:sym typeface="Poppins"/>
              </a:rPr>
              <a:t> by</a:t>
            </a:r>
            <a:r>
              <a:rPr lang="en-US" sz="2764" b="1">
                <a:solidFill>
                  <a:srgbClr val="FFFFFF"/>
                </a:solidFill>
                <a:latin typeface="Poppins Bold"/>
                <a:ea typeface="Poppins Bold"/>
                <a:cs typeface="Poppins Bold"/>
                <a:sym typeface="Poppins Bold"/>
              </a:rPr>
              <a:t> low-cost spices</a:t>
            </a:r>
            <a:r>
              <a:rPr lang="en-US" sz="2764">
                <a:solidFill>
                  <a:srgbClr val="FFFFFF"/>
                </a:solidFill>
                <a:latin typeface="Poppins"/>
                <a:ea typeface="Poppins"/>
                <a:cs typeface="Poppins"/>
                <a:sym typeface="Poppins"/>
              </a:rPr>
              <a:t>  </a:t>
            </a:r>
          </a:p>
        </p:txBody>
      </p:sp>
      <p:sp>
        <p:nvSpPr>
          <p:cNvPr id="21" name="TextBox 21"/>
          <p:cNvSpPr txBox="1"/>
          <p:nvPr/>
        </p:nvSpPr>
        <p:spPr>
          <a:xfrm>
            <a:off x="857103" y="3740615"/>
            <a:ext cx="388930" cy="751854"/>
          </a:xfrm>
          <a:prstGeom prst="rect">
            <a:avLst/>
          </a:prstGeom>
        </p:spPr>
        <p:txBody>
          <a:bodyPr lIns="0" tIns="0" rIns="0" bIns="0" rtlCol="0" anchor="t">
            <a:spAutoFit/>
          </a:bodyPr>
          <a:lstStyle/>
          <a:p>
            <a:pPr algn="ctr">
              <a:lnSpc>
                <a:spcPts val="6326"/>
              </a:lnSpc>
              <a:spcBef>
                <a:spcPct val="0"/>
              </a:spcBef>
            </a:pPr>
            <a:r>
              <a:rPr lang="en-US" sz="3954" b="1">
                <a:solidFill>
                  <a:srgbClr val="F5F7FA"/>
                </a:solidFill>
                <a:latin typeface="Raleway 1 Bold"/>
                <a:ea typeface="Raleway 1 Bold"/>
                <a:cs typeface="Raleway 1 Bold"/>
                <a:sym typeface="Raleway 1 Bold"/>
              </a:rPr>
              <a:t>1</a:t>
            </a:r>
          </a:p>
        </p:txBody>
      </p:sp>
      <p:sp>
        <p:nvSpPr>
          <p:cNvPr id="22" name="TextBox 22"/>
          <p:cNvSpPr txBox="1"/>
          <p:nvPr/>
        </p:nvSpPr>
        <p:spPr>
          <a:xfrm>
            <a:off x="2101648" y="6515100"/>
            <a:ext cx="7071009" cy="1987724"/>
          </a:xfrm>
          <a:prstGeom prst="rect">
            <a:avLst/>
          </a:prstGeom>
        </p:spPr>
        <p:txBody>
          <a:bodyPr lIns="0" tIns="0" rIns="0" bIns="0" rtlCol="0" anchor="t">
            <a:spAutoFit/>
          </a:bodyPr>
          <a:lstStyle/>
          <a:p>
            <a:pPr marL="0" lvl="0" indent="0" algn="just">
              <a:lnSpc>
                <a:spcPts val="3136"/>
              </a:lnSpc>
              <a:spcBef>
                <a:spcPct val="0"/>
              </a:spcBef>
            </a:pPr>
            <a:r>
              <a:rPr lang="en-US" sz="2800" b="1" dirty="0">
                <a:solidFill>
                  <a:srgbClr val="003F91"/>
                </a:solidFill>
                <a:latin typeface="Poppins Bold"/>
                <a:ea typeface="Poppins Bold"/>
                <a:cs typeface="Poppins Bold"/>
                <a:sym typeface="Poppins Bold"/>
              </a:rPr>
              <a:t>The</a:t>
            </a:r>
            <a:r>
              <a:rPr lang="en-US" sz="2800" b="1" u="none" strike="noStrike" dirty="0">
                <a:solidFill>
                  <a:srgbClr val="003F91"/>
                </a:solidFill>
                <a:latin typeface="Poppins Bold"/>
                <a:ea typeface="Poppins Bold"/>
                <a:cs typeface="Poppins Bold"/>
                <a:sym typeface="Poppins Bold"/>
              </a:rPr>
              <a:t> aim of this study was to develop a fast, robust, and chromatography-free DART–MS/MS method for the targeted detection of turmeric and safflower adulteration in saffron.</a:t>
            </a:r>
          </a:p>
        </p:txBody>
      </p:sp>
      <p:sp>
        <p:nvSpPr>
          <p:cNvPr id="23" name="CasellaDiTesto 22"/>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5"/>
          <p:cNvSpPr txBox="1">
            <a:spLocks/>
          </p:cNvSpPr>
          <p:nvPr/>
        </p:nvSpPr>
        <p:spPr>
          <a:xfrm>
            <a:off x="1054627" y="1967548"/>
            <a:ext cx="11978716" cy="4166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it-IT" dirty="0" err="1" smtClean="0">
                <a:solidFill>
                  <a:schemeClr val="bg2">
                    <a:lumMod val="25000"/>
                  </a:schemeClr>
                </a:solidFill>
              </a:rPr>
              <a:t>Methods</a:t>
            </a:r>
            <a:r>
              <a:rPr lang="it-IT" dirty="0" smtClean="0">
                <a:solidFill>
                  <a:schemeClr val="bg2">
                    <a:lumMod val="25000"/>
                  </a:schemeClr>
                </a:solidFill>
              </a:rPr>
              <a:t> for </a:t>
            </a:r>
            <a:r>
              <a:rPr lang="it-IT" dirty="0" err="1" smtClean="0">
                <a:solidFill>
                  <a:schemeClr val="bg2">
                    <a:lumMod val="25000"/>
                  </a:schemeClr>
                </a:solidFill>
              </a:rPr>
              <a:t>detecting</a:t>
            </a:r>
            <a:r>
              <a:rPr lang="it-IT" dirty="0" smtClean="0">
                <a:solidFill>
                  <a:schemeClr val="bg2">
                    <a:lumMod val="25000"/>
                  </a:schemeClr>
                </a:solidFill>
              </a:rPr>
              <a:t> </a:t>
            </a:r>
            <a:r>
              <a:rPr lang="it-IT" dirty="0" err="1" smtClean="0">
                <a:solidFill>
                  <a:schemeClr val="bg2">
                    <a:lumMod val="25000"/>
                  </a:schemeClr>
                </a:solidFill>
              </a:rPr>
              <a:t>saffron</a:t>
            </a:r>
            <a:r>
              <a:rPr lang="it-IT" dirty="0" smtClean="0">
                <a:solidFill>
                  <a:schemeClr val="bg2">
                    <a:lumMod val="25000"/>
                  </a:schemeClr>
                </a:solidFill>
              </a:rPr>
              <a:t> </a:t>
            </a:r>
            <a:r>
              <a:rPr lang="it-IT" dirty="0" err="1" smtClean="0">
                <a:solidFill>
                  <a:schemeClr val="bg2">
                    <a:lumMod val="25000"/>
                  </a:schemeClr>
                </a:solidFill>
              </a:rPr>
              <a:t>adulteration</a:t>
            </a:r>
            <a:r>
              <a:rPr lang="it-IT" dirty="0" smtClean="0">
                <a:solidFill>
                  <a:schemeClr val="bg2">
                    <a:lumMod val="25000"/>
                  </a:schemeClr>
                </a:solidFill>
              </a:rPr>
              <a:t> </a:t>
            </a:r>
            <a:r>
              <a:rPr lang="it-IT" dirty="0" err="1" smtClean="0">
                <a:solidFill>
                  <a:schemeClr val="bg2">
                    <a:lumMod val="25000"/>
                  </a:schemeClr>
                </a:solidFill>
              </a:rPr>
              <a:t>although</a:t>
            </a:r>
            <a:r>
              <a:rPr lang="it-IT" dirty="0" smtClean="0">
                <a:solidFill>
                  <a:schemeClr val="bg2">
                    <a:lumMod val="25000"/>
                  </a:schemeClr>
                </a:solidFill>
              </a:rPr>
              <a:t> </a:t>
            </a:r>
            <a:r>
              <a:rPr lang="it-IT" dirty="0" err="1" smtClean="0">
                <a:solidFill>
                  <a:schemeClr val="bg2">
                    <a:lumMod val="25000"/>
                  </a:schemeClr>
                </a:solidFill>
              </a:rPr>
              <a:t>they</a:t>
            </a:r>
            <a:r>
              <a:rPr lang="it-IT" dirty="0" smtClean="0">
                <a:solidFill>
                  <a:schemeClr val="bg2">
                    <a:lumMod val="25000"/>
                  </a:schemeClr>
                </a:solidFill>
              </a:rPr>
              <a:t> are </a:t>
            </a:r>
            <a:r>
              <a:rPr lang="it-IT" b="1" u="sng" dirty="0" smtClean="0">
                <a:solidFill>
                  <a:schemeClr val="bg2">
                    <a:lumMod val="25000"/>
                  </a:schemeClr>
                </a:solidFill>
              </a:rPr>
              <a:t>time </a:t>
            </a:r>
            <a:r>
              <a:rPr lang="it-IT" b="1" u="sng" dirty="0" err="1" smtClean="0">
                <a:solidFill>
                  <a:schemeClr val="bg2">
                    <a:lumMod val="25000"/>
                  </a:schemeClr>
                </a:solidFill>
              </a:rPr>
              <a:t>consuming</a:t>
            </a:r>
            <a:r>
              <a:rPr lang="it-IT" b="1" u="sng" dirty="0" smtClean="0">
                <a:solidFill>
                  <a:schemeClr val="bg2">
                    <a:lumMod val="25000"/>
                  </a:schemeClr>
                </a:solidFill>
              </a:rPr>
              <a:t> and </a:t>
            </a:r>
            <a:r>
              <a:rPr lang="it-IT" b="1" u="sng" dirty="0" err="1" smtClean="0">
                <a:solidFill>
                  <a:schemeClr val="bg2">
                    <a:lumMod val="25000"/>
                  </a:schemeClr>
                </a:solidFill>
              </a:rPr>
              <a:t>complex</a:t>
            </a:r>
            <a:r>
              <a:rPr lang="it-IT" dirty="0" smtClean="0">
                <a:solidFill>
                  <a:schemeClr val="bg2">
                    <a:lumMod val="25000"/>
                  </a:schemeClr>
                </a:solidFill>
              </a:rPr>
              <a:t>. </a:t>
            </a:r>
            <a:r>
              <a:rPr lang="it-IT" dirty="0" err="1" smtClean="0">
                <a:solidFill>
                  <a:schemeClr val="bg2">
                    <a:lumMod val="25000"/>
                  </a:schemeClr>
                </a:solidFill>
              </a:rPr>
              <a:t>Such</a:t>
            </a:r>
            <a:r>
              <a:rPr lang="it-IT" dirty="0" smtClean="0">
                <a:solidFill>
                  <a:schemeClr val="bg2">
                    <a:lumMod val="25000"/>
                  </a:schemeClr>
                </a:solidFill>
              </a:rPr>
              <a:t> as gas </a:t>
            </a:r>
            <a:r>
              <a:rPr lang="it-IT" dirty="0" err="1" smtClean="0">
                <a:solidFill>
                  <a:schemeClr val="bg2">
                    <a:lumMod val="25000"/>
                  </a:schemeClr>
                </a:solidFill>
              </a:rPr>
              <a:t>chromatography</a:t>
            </a:r>
            <a:r>
              <a:rPr lang="it-IT" dirty="0" smtClean="0">
                <a:solidFill>
                  <a:schemeClr val="bg2">
                    <a:lumMod val="25000"/>
                  </a:schemeClr>
                </a:solidFill>
              </a:rPr>
              <a:t> (GC), </a:t>
            </a:r>
            <a:r>
              <a:rPr lang="it-IT" dirty="0" err="1" smtClean="0">
                <a:solidFill>
                  <a:schemeClr val="bg2">
                    <a:lumMod val="25000"/>
                  </a:schemeClr>
                </a:solidFill>
              </a:rPr>
              <a:t>thin</a:t>
            </a:r>
            <a:r>
              <a:rPr lang="it-IT" dirty="0" smtClean="0">
                <a:solidFill>
                  <a:schemeClr val="bg2">
                    <a:lumMod val="25000"/>
                  </a:schemeClr>
                </a:solidFill>
              </a:rPr>
              <a:t> </a:t>
            </a:r>
            <a:r>
              <a:rPr lang="it-IT" dirty="0" err="1" smtClean="0">
                <a:solidFill>
                  <a:schemeClr val="bg2">
                    <a:lumMod val="25000"/>
                  </a:schemeClr>
                </a:solidFill>
              </a:rPr>
              <a:t>layer</a:t>
            </a:r>
            <a:r>
              <a:rPr lang="it-IT" dirty="0" smtClean="0">
                <a:solidFill>
                  <a:schemeClr val="bg2">
                    <a:lumMod val="25000"/>
                  </a:schemeClr>
                </a:solidFill>
              </a:rPr>
              <a:t> </a:t>
            </a:r>
            <a:r>
              <a:rPr lang="it-IT" dirty="0" err="1" smtClean="0">
                <a:solidFill>
                  <a:schemeClr val="bg2">
                    <a:lumMod val="25000"/>
                  </a:schemeClr>
                </a:solidFill>
              </a:rPr>
              <a:t>chromatography</a:t>
            </a:r>
            <a:r>
              <a:rPr lang="it-IT" dirty="0" smtClean="0">
                <a:solidFill>
                  <a:schemeClr val="bg2">
                    <a:lumMod val="25000"/>
                  </a:schemeClr>
                </a:solidFill>
              </a:rPr>
              <a:t> (TLC), </a:t>
            </a:r>
            <a:r>
              <a:rPr lang="it-IT" dirty="0" err="1" smtClean="0">
                <a:solidFill>
                  <a:schemeClr val="bg2">
                    <a:lumMod val="25000"/>
                  </a:schemeClr>
                </a:solidFill>
              </a:rPr>
              <a:t>liquid</a:t>
            </a:r>
            <a:r>
              <a:rPr lang="it-IT" dirty="0" smtClean="0">
                <a:solidFill>
                  <a:schemeClr val="bg2">
                    <a:lumMod val="25000"/>
                  </a:schemeClr>
                </a:solidFill>
              </a:rPr>
              <a:t> </a:t>
            </a:r>
            <a:r>
              <a:rPr lang="it-IT" dirty="0" err="1" smtClean="0">
                <a:solidFill>
                  <a:schemeClr val="bg2">
                    <a:lumMod val="25000"/>
                  </a:schemeClr>
                </a:solidFill>
              </a:rPr>
              <a:t>chromatography</a:t>
            </a:r>
            <a:r>
              <a:rPr lang="it-IT" dirty="0" smtClean="0">
                <a:solidFill>
                  <a:schemeClr val="bg2">
                    <a:lumMod val="25000"/>
                  </a:schemeClr>
                </a:solidFill>
              </a:rPr>
              <a:t>-mass </a:t>
            </a:r>
            <a:r>
              <a:rPr lang="it-IT" dirty="0" err="1" smtClean="0">
                <a:solidFill>
                  <a:schemeClr val="bg2">
                    <a:lumMod val="25000"/>
                  </a:schemeClr>
                </a:solidFill>
              </a:rPr>
              <a:t>spectroscopy</a:t>
            </a:r>
            <a:r>
              <a:rPr lang="it-IT" dirty="0" smtClean="0">
                <a:solidFill>
                  <a:schemeClr val="bg2">
                    <a:lumMod val="25000"/>
                  </a:schemeClr>
                </a:solidFill>
              </a:rPr>
              <a:t> (LC-MS) , </a:t>
            </a:r>
            <a:r>
              <a:rPr lang="it-IT" dirty="0" err="1" smtClean="0">
                <a:solidFill>
                  <a:schemeClr val="bg2">
                    <a:lumMod val="25000"/>
                  </a:schemeClr>
                </a:solidFill>
              </a:rPr>
              <a:t>nuclear</a:t>
            </a:r>
            <a:r>
              <a:rPr lang="it-IT" dirty="0" smtClean="0">
                <a:solidFill>
                  <a:schemeClr val="bg2">
                    <a:lumMod val="25000"/>
                  </a:schemeClr>
                </a:solidFill>
              </a:rPr>
              <a:t> </a:t>
            </a:r>
            <a:r>
              <a:rPr lang="it-IT" dirty="0" err="1" smtClean="0">
                <a:solidFill>
                  <a:schemeClr val="bg2">
                    <a:lumMod val="25000"/>
                  </a:schemeClr>
                </a:solidFill>
              </a:rPr>
              <a:t>magnetic</a:t>
            </a:r>
            <a:r>
              <a:rPr lang="it-IT" dirty="0" smtClean="0">
                <a:solidFill>
                  <a:schemeClr val="bg2">
                    <a:lumMod val="25000"/>
                  </a:schemeClr>
                </a:solidFill>
              </a:rPr>
              <a:t> </a:t>
            </a:r>
            <a:r>
              <a:rPr lang="it-IT" dirty="0" err="1" smtClean="0">
                <a:solidFill>
                  <a:schemeClr val="bg2">
                    <a:lumMod val="25000"/>
                  </a:schemeClr>
                </a:solidFill>
              </a:rPr>
              <a:t>resonance</a:t>
            </a:r>
            <a:r>
              <a:rPr lang="it-IT" dirty="0" smtClean="0">
                <a:solidFill>
                  <a:schemeClr val="bg2">
                    <a:lumMod val="25000"/>
                  </a:schemeClr>
                </a:solidFill>
              </a:rPr>
              <a:t> (NMR), </a:t>
            </a:r>
            <a:r>
              <a:rPr lang="it-IT" dirty="0" err="1" smtClean="0">
                <a:solidFill>
                  <a:schemeClr val="bg2">
                    <a:lumMod val="25000"/>
                  </a:schemeClr>
                </a:solidFill>
              </a:rPr>
              <a:t>molecular</a:t>
            </a:r>
            <a:r>
              <a:rPr lang="it-IT" dirty="0" smtClean="0">
                <a:solidFill>
                  <a:schemeClr val="bg2">
                    <a:lumMod val="25000"/>
                  </a:schemeClr>
                </a:solidFill>
              </a:rPr>
              <a:t> </a:t>
            </a:r>
            <a:r>
              <a:rPr lang="it-IT" dirty="0" err="1" smtClean="0">
                <a:solidFill>
                  <a:schemeClr val="bg2">
                    <a:lumMod val="25000"/>
                  </a:schemeClr>
                </a:solidFill>
              </a:rPr>
              <a:t>methods</a:t>
            </a:r>
            <a:r>
              <a:rPr lang="it-IT" dirty="0" smtClean="0">
                <a:solidFill>
                  <a:schemeClr val="bg2">
                    <a:lumMod val="25000"/>
                  </a:schemeClr>
                </a:solidFill>
              </a:rPr>
              <a:t> (PCR). </a:t>
            </a:r>
          </a:p>
          <a:p>
            <a:pPr>
              <a:buFont typeface="Wingdings" panose="05000000000000000000" pitchFamily="2" charset="2"/>
              <a:buChar char="Ø"/>
            </a:pPr>
            <a:r>
              <a:rPr lang="en-US" b="1" u="sng" dirty="0" smtClean="0">
                <a:solidFill>
                  <a:schemeClr val="bg2">
                    <a:lumMod val="25000"/>
                  </a:schemeClr>
                </a:solidFill>
              </a:rPr>
              <a:t>The official ISO 3632-2 protocol</a:t>
            </a:r>
            <a:r>
              <a:rPr lang="en-US" dirty="0" smtClean="0">
                <a:solidFill>
                  <a:schemeClr val="bg2">
                    <a:lumMod val="25000"/>
                  </a:schemeClr>
                </a:solidFill>
              </a:rPr>
              <a:t>, is the current standard method for saffron quality analysis, combines UV–vis spectroscopy with HPLC to determine color strength and </a:t>
            </a:r>
            <a:r>
              <a:rPr lang="en-US" dirty="0" err="1" smtClean="0">
                <a:solidFill>
                  <a:schemeClr val="bg2">
                    <a:lumMod val="25000"/>
                  </a:schemeClr>
                </a:solidFill>
              </a:rPr>
              <a:t>crocin</a:t>
            </a:r>
            <a:r>
              <a:rPr lang="en-US" dirty="0" smtClean="0">
                <a:solidFill>
                  <a:schemeClr val="bg2">
                    <a:lumMod val="25000"/>
                  </a:schemeClr>
                </a:solidFill>
              </a:rPr>
              <a:t> content. But the official method was </a:t>
            </a:r>
            <a:r>
              <a:rPr lang="en-US" b="1" u="sng" dirty="0" smtClean="0">
                <a:solidFill>
                  <a:schemeClr val="bg2">
                    <a:lumMod val="25000"/>
                  </a:schemeClr>
                </a:solidFill>
              </a:rPr>
              <a:t>unable to detect saffron adulterants </a:t>
            </a:r>
            <a:r>
              <a:rPr lang="en-US" dirty="0" smtClean="0">
                <a:solidFill>
                  <a:schemeClr val="bg2">
                    <a:lumMod val="25000"/>
                  </a:schemeClr>
                </a:solidFill>
              </a:rPr>
              <a:t>(safflower, marigold, or turmeric) added to a </a:t>
            </a:r>
            <a:r>
              <a:rPr lang="en-US" b="1" u="sng" dirty="0" smtClean="0">
                <a:solidFill>
                  <a:schemeClr val="bg2">
                    <a:lumMod val="25000"/>
                  </a:schemeClr>
                </a:solidFill>
              </a:rPr>
              <a:t>level lower than 20% </a:t>
            </a:r>
            <a:r>
              <a:rPr lang="en-US" dirty="0" smtClean="0">
                <a:solidFill>
                  <a:schemeClr val="bg2">
                    <a:lumMod val="25000"/>
                  </a:schemeClr>
                </a:solidFill>
              </a:rPr>
              <a:t>(</a:t>
            </a:r>
            <a:r>
              <a:rPr lang="en-US" i="1" dirty="0" smtClean="0">
                <a:solidFill>
                  <a:schemeClr val="bg2">
                    <a:lumMod val="25000"/>
                  </a:schemeClr>
                </a:solidFill>
              </a:rPr>
              <a:t>w</a:t>
            </a:r>
            <a:r>
              <a:rPr lang="en-US" dirty="0" smtClean="0">
                <a:solidFill>
                  <a:schemeClr val="bg2">
                    <a:lumMod val="25000"/>
                  </a:schemeClr>
                </a:solidFill>
              </a:rPr>
              <a:t>/</a:t>
            </a:r>
            <a:r>
              <a:rPr lang="en-US" i="1" dirty="0" smtClean="0">
                <a:solidFill>
                  <a:schemeClr val="bg2">
                    <a:lumMod val="25000"/>
                  </a:schemeClr>
                </a:solidFill>
              </a:rPr>
              <a:t>w</a:t>
            </a:r>
            <a:r>
              <a:rPr lang="en-US" dirty="0" smtClean="0">
                <a:solidFill>
                  <a:schemeClr val="bg2">
                    <a:lumMod val="25000"/>
                  </a:schemeClr>
                </a:solidFill>
              </a:rPr>
              <a:t>). </a:t>
            </a:r>
            <a:endParaRPr lang="it-IT" dirty="0">
              <a:solidFill>
                <a:schemeClr val="bg2">
                  <a:lumMod val="25000"/>
                </a:schemeClr>
              </a:solidFill>
            </a:endParaRPr>
          </a:p>
        </p:txBody>
      </p:sp>
      <p:sp>
        <p:nvSpPr>
          <p:cNvPr id="3" name="Freeform 8"/>
          <p:cNvSpPr/>
          <p:nvPr/>
        </p:nvSpPr>
        <p:spPr>
          <a:xfrm>
            <a:off x="10560707" y="6899634"/>
            <a:ext cx="7746343" cy="3401936"/>
          </a:xfrm>
          <a:custGeom>
            <a:avLst/>
            <a:gdLst/>
            <a:ahLst/>
            <a:cxnLst/>
            <a:rect l="l" t="t" r="r" b="b"/>
            <a:pathLst>
              <a:path w="7746343" h="3401936">
                <a:moveTo>
                  <a:pt x="0" y="0"/>
                </a:moveTo>
                <a:lnTo>
                  <a:pt x="7746343" y="0"/>
                </a:lnTo>
                <a:lnTo>
                  <a:pt x="7746343" y="3401935"/>
                </a:lnTo>
                <a:lnTo>
                  <a:pt x="0" y="340193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it-IT"/>
          </a:p>
        </p:txBody>
      </p:sp>
      <p:grpSp>
        <p:nvGrpSpPr>
          <p:cNvPr id="4" name="Group 9"/>
          <p:cNvGrpSpPr/>
          <p:nvPr/>
        </p:nvGrpSpPr>
        <p:grpSpPr>
          <a:xfrm>
            <a:off x="12830816" y="3060333"/>
            <a:ext cx="5476234" cy="6448349"/>
            <a:chOff x="0" y="0"/>
            <a:chExt cx="7301646" cy="8597799"/>
          </a:xfrm>
        </p:grpSpPr>
        <p:grpSp>
          <p:nvGrpSpPr>
            <p:cNvPr id="5" name="Group 10"/>
            <p:cNvGrpSpPr/>
            <p:nvPr/>
          </p:nvGrpSpPr>
          <p:grpSpPr>
            <a:xfrm>
              <a:off x="1141730" y="386888"/>
              <a:ext cx="5747638" cy="8210911"/>
              <a:chOff x="0" y="0"/>
              <a:chExt cx="4445000" cy="6350000"/>
            </a:xfrm>
          </p:grpSpPr>
          <p:sp>
            <p:nvSpPr>
              <p:cNvPr id="16" name="Freeform 11"/>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6" name="Group 12"/>
            <p:cNvGrpSpPr/>
            <p:nvPr/>
          </p:nvGrpSpPr>
          <p:grpSpPr>
            <a:xfrm>
              <a:off x="1359285" y="697682"/>
              <a:ext cx="5312527" cy="7589324"/>
              <a:chOff x="0" y="0"/>
              <a:chExt cx="4445000" cy="6350000"/>
            </a:xfrm>
          </p:grpSpPr>
          <p:sp>
            <p:nvSpPr>
              <p:cNvPr id="15" name="Freeform 13"/>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7"/>
                <a:stretch>
                  <a:fillRect l="-56809" r="-56809"/>
                </a:stretch>
              </a:blipFill>
            </p:spPr>
            <p:txBody>
              <a:bodyPr/>
              <a:lstStyle/>
              <a:p>
                <a:endParaRPr lang="it-IT"/>
              </a:p>
            </p:txBody>
          </p:sp>
        </p:grpSp>
        <p:grpSp>
          <p:nvGrpSpPr>
            <p:cNvPr id="7" name="Group 14"/>
            <p:cNvGrpSpPr/>
            <p:nvPr/>
          </p:nvGrpSpPr>
          <p:grpSpPr>
            <a:xfrm>
              <a:off x="170338" y="0"/>
              <a:ext cx="7131308" cy="2066063"/>
              <a:chOff x="0" y="0"/>
              <a:chExt cx="1402747" cy="406400"/>
            </a:xfrm>
          </p:grpSpPr>
          <p:sp>
            <p:nvSpPr>
              <p:cNvPr id="13" name="Freeform 15"/>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4" name="TextBox 16"/>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grpSp>
          <p:nvGrpSpPr>
            <p:cNvPr id="8" name="Group 17"/>
            <p:cNvGrpSpPr/>
            <p:nvPr/>
          </p:nvGrpSpPr>
          <p:grpSpPr>
            <a:xfrm>
              <a:off x="0" y="318894"/>
              <a:ext cx="1463232" cy="1463232"/>
              <a:chOff x="0" y="0"/>
              <a:chExt cx="812800" cy="812800"/>
            </a:xfrm>
          </p:grpSpPr>
          <p:sp>
            <p:nvSpPr>
              <p:cNvPr id="11"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267E"/>
              </a:solidFill>
              <a:ln w="38100" cap="sq">
                <a:solidFill>
                  <a:srgbClr val="F5F7FA"/>
                </a:solidFill>
                <a:prstDash val="solid"/>
                <a:miter/>
              </a:ln>
            </p:spPr>
            <p:txBody>
              <a:bodyPr/>
              <a:lstStyle/>
              <a:p>
                <a:endParaRPr lang="it-IT"/>
              </a:p>
            </p:txBody>
          </p:sp>
          <p:sp>
            <p:nvSpPr>
              <p:cNvPr id="12"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TextBox 20"/>
            <p:cNvSpPr txBox="1"/>
            <p:nvPr/>
          </p:nvSpPr>
          <p:spPr>
            <a:xfrm>
              <a:off x="1681758" y="190420"/>
              <a:ext cx="4559117" cy="1542949"/>
            </a:xfrm>
            <a:prstGeom prst="rect">
              <a:avLst/>
            </a:prstGeom>
          </p:spPr>
          <p:txBody>
            <a:bodyPr lIns="0" tIns="0" rIns="0" bIns="0" rtlCol="0" anchor="t">
              <a:spAutoFit/>
            </a:bodyPr>
            <a:lstStyle/>
            <a:p>
              <a:pPr algn="just">
                <a:lnSpc>
                  <a:spcPts val="3873"/>
                </a:lnSpc>
              </a:pPr>
              <a:r>
                <a:rPr lang="en-US" sz="2766" dirty="0">
                  <a:solidFill>
                    <a:srgbClr val="FFFFFF"/>
                  </a:solidFill>
                  <a:latin typeface="Poppins"/>
                  <a:ea typeface="Poppins"/>
                  <a:cs typeface="Poppins"/>
                  <a:sym typeface="Poppins"/>
                </a:rPr>
                <a:t>Food authenticity:</a:t>
              </a:r>
            </a:p>
            <a:p>
              <a:pPr algn="just">
                <a:lnSpc>
                  <a:spcPts val="2676"/>
                </a:lnSpc>
                <a:spcBef>
                  <a:spcPct val="0"/>
                </a:spcBef>
              </a:pPr>
              <a:r>
                <a:rPr lang="en-US" sz="1912" dirty="0">
                  <a:solidFill>
                    <a:srgbClr val="FFFFFF"/>
                  </a:solidFill>
                  <a:latin typeface="Poppins"/>
                  <a:ea typeface="Poppins"/>
                  <a:cs typeface="Poppins"/>
                  <a:sym typeface="Poppins"/>
                </a:rPr>
                <a:t> detection of adulterated </a:t>
              </a:r>
              <a:r>
                <a:rPr lang="en-US" sz="1912" b="1" dirty="0">
                  <a:solidFill>
                    <a:srgbClr val="FFFFFF"/>
                  </a:solidFill>
                  <a:latin typeface="Poppins Bold"/>
                  <a:ea typeface="Poppins Bold"/>
                  <a:cs typeface="Poppins Bold"/>
                  <a:sym typeface="Poppins Bold"/>
                </a:rPr>
                <a:t>saffron</a:t>
              </a:r>
              <a:r>
                <a:rPr lang="en-US" sz="1912" dirty="0">
                  <a:solidFill>
                    <a:srgbClr val="FFFFFF"/>
                  </a:solidFill>
                  <a:latin typeface="Poppins"/>
                  <a:ea typeface="Poppins"/>
                  <a:cs typeface="Poppins"/>
                  <a:sym typeface="Poppins"/>
                </a:rPr>
                <a:t> by</a:t>
              </a:r>
              <a:r>
                <a:rPr lang="en-US" sz="1912" b="1" dirty="0">
                  <a:solidFill>
                    <a:srgbClr val="FFFFFF"/>
                  </a:solidFill>
                  <a:latin typeface="Poppins Bold"/>
                  <a:ea typeface="Poppins Bold"/>
                  <a:cs typeface="Poppins Bold"/>
                  <a:sym typeface="Poppins Bold"/>
                </a:rPr>
                <a:t> low-cost spices</a:t>
              </a:r>
              <a:r>
                <a:rPr lang="en-US" sz="1912" dirty="0">
                  <a:solidFill>
                    <a:srgbClr val="FFFFFF"/>
                  </a:solidFill>
                  <a:latin typeface="Poppins"/>
                  <a:ea typeface="Poppins"/>
                  <a:cs typeface="Poppins"/>
                  <a:sym typeface="Poppins"/>
                </a:rPr>
                <a:t>  </a:t>
              </a:r>
            </a:p>
          </p:txBody>
        </p:sp>
        <p:sp>
          <p:nvSpPr>
            <p:cNvPr id="10" name="TextBox 21"/>
            <p:cNvSpPr txBox="1"/>
            <p:nvPr/>
          </p:nvSpPr>
          <p:spPr>
            <a:xfrm>
              <a:off x="534041" y="642324"/>
              <a:ext cx="358671" cy="667115"/>
            </a:xfrm>
            <a:prstGeom prst="rect">
              <a:avLst/>
            </a:prstGeom>
          </p:spPr>
          <p:txBody>
            <a:bodyPr lIns="0" tIns="0" rIns="0" bIns="0" rtlCol="0" anchor="t">
              <a:spAutoFit/>
            </a:bodyPr>
            <a:lstStyle/>
            <a:p>
              <a:pPr algn="ctr">
                <a:lnSpc>
                  <a:spcPts val="4375"/>
                </a:lnSpc>
                <a:spcBef>
                  <a:spcPct val="0"/>
                </a:spcBef>
              </a:pPr>
              <a:r>
                <a:rPr lang="en-US" sz="2734" b="1">
                  <a:solidFill>
                    <a:srgbClr val="F5F7FA"/>
                  </a:solidFill>
                  <a:latin typeface="Raleway 1 Bold"/>
                  <a:ea typeface="Raleway 1 Bold"/>
                  <a:cs typeface="Raleway 1 Bold"/>
                  <a:sym typeface="Raleway 1 Bold"/>
                </a:rPr>
                <a:t>1</a:t>
              </a:r>
            </a:p>
          </p:txBody>
        </p:sp>
      </p:grpSp>
      <p:sp>
        <p:nvSpPr>
          <p:cNvPr id="17" name="TextBox 75"/>
          <p:cNvSpPr txBox="1"/>
          <p:nvPr/>
        </p:nvSpPr>
        <p:spPr>
          <a:xfrm>
            <a:off x="14493701" y="2517408"/>
            <a:ext cx="2946381" cy="542925"/>
          </a:xfrm>
          <a:prstGeom prst="rect">
            <a:avLst/>
          </a:prstGeom>
        </p:spPr>
        <p:txBody>
          <a:bodyPr lIns="0" tIns="0" rIns="0" bIns="0" rtlCol="0" anchor="t">
            <a:spAutoFit/>
          </a:bodyPr>
          <a:lstStyle/>
          <a:p>
            <a:pPr marL="0" lvl="0" indent="0" algn="l">
              <a:lnSpc>
                <a:spcPts val="4200"/>
              </a:lnSpc>
              <a:spcBef>
                <a:spcPct val="0"/>
              </a:spcBef>
            </a:pPr>
            <a:r>
              <a:rPr lang="en-US" sz="3500" b="1" u="none" strike="noStrike" spc="108" dirty="0">
                <a:solidFill>
                  <a:srgbClr val="003F91"/>
                </a:solidFill>
                <a:latin typeface="Playfair Display Heavy"/>
                <a:ea typeface="Playfair Display Heavy"/>
                <a:cs typeface="Playfair Display Heavy"/>
                <a:sym typeface="Playfair Display Heavy"/>
              </a:rPr>
              <a:t>Case Study </a:t>
            </a:r>
          </a:p>
        </p:txBody>
      </p:sp>
      <p:sp>
        <p:nvSpPr>
          <p:cNvPr id="18" name="Freccia a destra 17"/>
          <p:cNvSpPr/>
          <p:nvPr/>
        </p:nvSpPr>
        <p:spPr>
          <a:xfrm>
            <a:off x="1088465" y="8231066"/>
            <a:ext cx="685800" cy="1219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6"/>
          <p:cNvSpPr txBox="1"/>
          <p:nvPr/>
        </p:nvSpPr>
        <p:spPr>
          <a:xfrm>
            <a:off x="609600" y="265102"/>
            <a:ext cx="115062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spc="155" dirty="0" smtClean="0">
                <a:solidFill>
                  <a:srgbClr val="003F91"/>
                </a:solidFill>
                <a:latin typeface="Playfair Display Heavy"/>
                <a:ea typeface="Playfair Display Heavy"/>
                <a:cs typeface="Playfair Display Heavy"/>
                <a:sym typeface="Playfair Display Heavy"/>
              </a:rPr>
              <a:t>Background and aim of the study</a:t>
            </a:r>
            <a:endParaRPr lang="en-US" sz="5000" b="1" u="none" strike="noStrike" spc="155" dirty="0">
              <a:solidFill>
                <a:srgbClr val="003F91"/>
              </a:solidFill>
              <a:latin typeface="Playfair Display Heavy"/>
              <a:ea typeface="Playfair Display Heavy"/>
              <a:cs typeface="Playfair Display Heavy"/>
              <a:sym typeface="Playfair Display Heavy"/>
            </a:endParaRPr>
          </a:p>
        </p:txBody>
      </p:sp>
      <p:sp>
        <p:nvSpPr>
          <p:cNvPr id="20" name="Rettangolo 19"/>
          <p:cNvSpPr/>
          <p:nvPr/>
        </p:nvSpPr>
        <p:spPr>
          <a:xfrm>
            <a:off x="1088465" y="5933442"/>
            <a:ext cx="11324318" cy="1754326"/>
          </a:xfrm>
          <a:prstGeom prst="rect">
            <a:avLst/>
          </a:prstGeom>
          <a:solidFill>
            <a:schemeClr val="accent1">
              <a:lumMod val="20000"/>
              <a:lumOff val="80000"/>
            </a:schemeClr>
          </a:solidFill>
        </p:spPr>
        <p:txBody>
          <a:bodyPr wrap="none" lIns="91440" tIns="45720" rIns="91440" bIns="45720">
            <a:spAutoFit/>
          </a:bodyPr>
          <a:lstStyle/>
          <a:p>
            <a:pPr algn="ctr"/>
            <a:r>
              <a:rPr lang="en-US" sz="5400" dirty="0"/>
              <a:t>ISO 3632 remains the gold standard for </a:t>
            </a:r>
            <a:endParaRPr lang="en-US" sz="5400" dirty="0" smtClean="0"/>
          </a:p>
          <a:p>
            <a:pPr algn="ctr"/>
            <a:r>
              <a:rPr lang="en-US" sz="5400" dirty="0" smtClean="0"/>
              <a:t>saffron </a:t>
            </a:r>
            <a:r>
              <a:rPr lang="en-US" sz="5400" dirty="0"/>
              <a:t>quality</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sp>
        <p:nvSpPr>
          <p:cNvPr id="22" name="Rettangolo 21"/>
          <p:cNvSpPr/>
          <p:nvPr/>
        </p:nvSpPr>
        <p:spPr>
          <a:xfrm>
            <a:off x="2223127" y="8249937"/>
            <a:ext cx="10995779" cy="1200329"/>
          </a:xfrm>
          <a:prstGeom prst="rect">
            <a:avLst/>
          </a:prstGeom>
        </p:spPr>
        <p:txBody>
          <a:bodyPr wrap="square">
            <a:spAutoFit/>
          </a:bodyPr>
          <a:lstStyle/>
          <a:p>
            <a:r>
              <a:rPr lang="en-US" sz="3600" b="1" dirty="0"/>
              <a:t>NEED TO DEVELOP A FAST AND GREEN METHOD FOR RAPID DETECTION OF ADULTERATED SAFFRON SAMPLES</a:t>
            </a:r>
          </a:p>
        </p:txBody>
      </p:sp>
      <p:sp>
        <p:nvSpPr>
          <p:cNvPr id="23" name="CasellaDiTesto 22"/>
          <p:cNvSpPr txBox="1"/>
          <p:nvPr/>
        </p:nvSpPr>
        <p:spPr>
          <a:xfrm>
            <a:off x="5638800" y="9713366"/>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227472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93404" y="7811331"/>
            <a:ext cx="2979409" cy="743280"/>
          </a:xfrm>
          <a:prstGeom prst="rect">
            <a:avLst/>
          </a:prstGeom>
        </p:spPr>
        <p:txBody>
          <a:bodyPr lIns="0" tIns="0" rIns="0" bIns="0" rtlCol="0" anchor="t">
            <a:spAutoFit/>
          </a:bodyPr>
          <a:lstStyle/>
          <a:p>
            <a:pPr marL="0" lvl="0" indent="0" algn="l">
              <a:lnSpc>
                <a:spcPts val="2867"/>
              </a:lnSpc>
              <a:spcBef>
                <a:spcPct val="0"/>
              </a:spcBef>
            </a:pPr>
            <a:r>
              <a:rPr lang="en-US" sz="2389" b="1" u="none" strike="noStrike">
                <a:solidFill>
                  <a:srgbClr val="E04301"/>
                </a:solidFill>
                <a:latin typeface="Poppins Bold"/>
                <a:ea typeface="Poppins Bold"/>
                <a:cs typeface="Poppins Bold"/>
                <a:sym typeface="Poppins Bold"/>
              </a:rPr>
              <a:t>DART-MS/MS analysis</a:t>
            </a:r>
          </a:p>
        </p:txBody>
      </p:sp>
      <p:grpSp>
        <p:nvGrpSpPr>
          <p:cNvPr id="3" name="Group 3"/>
          <p:cNvGrpSpPr/>
          <p:nvPr/>
        </p:nvGrpSpPr>
        <p:grpSpPr>
          <a:xfrm>
            <a:off x="8591071" y="5877585"/>
            <a:ext cx="3475778" cy="1080009"/>
            <a:chOff x="0" y="0"/>
            <a:chExt cx="6982205" cy="2169541"/>
          </a:xfrm>
        </p:grpSpPr>
        <p:sp>
          <p:nvSpPr>
            <p:cNvPr id="4" name="Freeform 4"/>
            <p:cNvSpPr/>
            <p:nvPr/>
          </p:nvSpPr>
          <p:spPr>
            <a:xfrm>
              <a:off x="0" y="0"/>
              <a:ext cx="6982206" cy="2169541"/>
            </a:xfrm>
            <a:custGeom>
              <a:avLst/>
              <a:gdLst/>
              <a:ahLst/>
              <a:cxnLst/>
              <a:rect l="l" t="t" r="r" b="b"/>
              <a:pathLst>
                <a:path w="6982206" h="2169541">
                  <a:moveTo>
                    <a:pt x="0" y="0"/>
                  </a:moveTo>
                  <a:lnTo>
                    <a:pt x="6982206" y="0"/>
                  </a:lnTo>
                  <a:lnTo>
                    <a:pt x="6982206" y="2169541"/>
                  </a:lnTo>
                  <a:lnTo>
                    <a:pt x="0" y="2169541"/>
                  </a:lnTo>
                  <a:close/>
                </a:path>
              </a:pathLst>
            </a:custGeom>
            <a:solidFill>
              <a:srgbClr val="7E48BD">
                <a:alpha val="65098"/>
              </a:srgbClr>
            </a:solidFill>
          </p:spPr>
          <p:txBody>
            <a:bodyPr/>
            <a:lstStyle/>
            <a:p>
              <a:endParaRPr lang="it-IT"/>
            </a:p>
          </p:txBody>
        </p:sp>
      </p:grpSp>
      <p:grpSp>
        <p:nvGrpSpPr>
          <p:cNvPr id="5" name="Group 5"/>
          <p:cNvGrpSpPr/>
          <p:nvPr/>
        </p:nvGrpSpPr>
        <p:grpSpPr>
          <a:xfrm>
            <a:off x="4587130" y="5877585"/>
            <a:ext cx="3475778" cy="1080009"/>
            <a:chOff x="0" y="0"/>
            <a:chExt cx="6982207" cy="2169541"/>
          </a:xfrm>
        </p:grpSpPr>
        <p:sp>
          <p:nvSpPr>
            <p:cNvPr id="6" name="Freeform 6"/>
            <p:cNvSpPr/>
            <p:nvPr/>
          </p:nvSpPr>
          <p:spPr>
            <a:xfrm>
              <a:off x="0" y="0"/>
              <a:ext cx="6982206" cy="2169541"/>
            </a:xfrm>
            <a:custGeom>
              <a:avLst/>
              <a:gdLst/>
              <a:ahLst/>
              <a:cxnLst/>
              <a:rect l="l" t="t" r="r" b="b"/>
              <a:pathLst>
                <a:path w="6982206" h="2169541">
                  <a:moveTo>
                    <a:pt x="0" y="0"/>
                  </a:moveTo>
                  <a:lnTo>
                    <a:pt x="6982206" y="0"/>
                  </a:lnTo>
                  <a:lnTo>
                    <a:pt x="6982206" y="2169541"/>
                  </a:lnTo>
                  <a:lnTo>
                    <a:pt x="0" y="2169541"/>
                  </a:lnTo>
                  <a:close/>
                </a:path>
              </a:pathLst>
            </a:custGeom>
            <a:solidFill>
              <a:srgbClr val="7E48BD">
                <a:alpha val="65098"/>
              </a:srgbClr>
            </a:solidFill>
          </p:spPr>
          <p:txBody>
            <a:bodyPr/>
            <a:lstStyle/>
            <a:p>
              <a:endParaRPr lang="it-IT"/>
            </a:p>
          </p:txBody>
        </p:sp>
      </p:grpSp>
      <p:grpSp>
        <p:nvGrpSpPr>
          <p:cNvPr id="7" name="Group 7"/>
          <p:cNvGrpSpPr/>
          <p:nvPr/>
        </p:nvGrpSpPr>
        <p:grpSpPr>
          <a:xfrm>
            <a:off x="589258" y="5858326"/>
            <a:ext cx="3475778" cy="1080009"/>
            <a:chOff x="0" y="0"/>
            <a:chExt cx="6982207" cy="2169541"/>
          </a:xfrm>
        </p:grpSpPr>
        <p:sp>
          <p:nvSpPr>
            <p:cNvPr id="8" name="Freeform 8"/>
            <p:cNvSpPr/>
            <p:nvPr/>
          </p:nvSpPr>
          <p:spPr>
            <a:xfrm>
              <a:off x="0" y="0"/>
              <a:ext cx="6982206" cy="2169541"/>
            </a:xfrm>
            <a:custGeom>
              <a:avLst/>
              <a:gdLst/>
              <a:ahLst/>
              <a:cxnLst/>
              <a:rect l="l" t="t" r="r" b="b"/>
              <a:pathLst>
                <a:path w="6982206" h="2169541">
                  <a:moveTo>
                    <a:pt x="0" y="0"/>
                  </a:moveTo>
                  <a:lnTo>
                    <a:pt x="6982206" y="0"/>
                  </a:lnTo>
                  <a:lnTo>
                    <a:pt x="6982206" y="2169541"/>
                  </a:lnTo>
                  <a:lnTo>
                    <a:pt x="0" y="2169541"/>
                  </a:lnTo>
                  <a:close/>
                </a:path>
              </a:pathLst>
            </a:custGeom>
            <a:solidFill>
              <a:srgbClr val="7E48BD">
                <a:alpha val="65098"/>
              </a:srgbClr>
            </a:solidFill>
          </p:spPr>
          <p:txBody>
            <a:bodyPr/>
            <a:lstStyle/>
            <a:p>
              <a:endParaRPr lang="it-IT"/>
            </a:p>
          </p:txBody>
        </p:sp>
      </p:grpSp>
      <p:sp>
        <p:nvSpPr>
          <p:cNvPr id="9" name="TextBox 9"/>
          <p:cNvSpPr txBox="1"/>
          <p:nvPr/>
        </p:nvSpPr>
        <p:spPr>
          <a:xfrm>
            <a:off x="1406082" y="5952738"/>
            <a:ext cx="2766730" cy="866930"/>
          </a:xfrm>
          <a:prstGeom prst="rect">
            <a:avLst/>
          </a:prstGeom>
        </p:spPr>
        <p:txBody>
          <a:bodyPr lIns="0" tIns="0" rIns="0" bIns="0" rtlCol="0" anchor="t">
            <a:spAutoFit/>
          </a:bodyPr>
          <a:lstStyle/>
          <a:p>
            <a:pPr algn="l">
              <a:lnSpc>
                <a:spcPts val="2261"/>
              </a:lnSpc>
            </a:pPr>
            <a:r>
              <a:rPr lang="en-US" sz="1884" b="1">
                <a:solidFill>
                  <a:srgbClr val="FFFFFF"/>
                </a:solidFill>
                <a:latin typeface="Poppins Bold"/>
                <a:ea typeface="Poppins Bold"/>
                <a:cs typeface="Poppins Bold"/>
                <a:sym typeface="Poppins Bold"/>
              </a:rPr>
              <a:t>Add 5mL of EtOH/H₂O 70/30 (v/v) to 50 mg of spice powder</a:t>
            </a:r>
          </a:p>
        </p:txBody>
      </p:sp>
      <p:sp>
        <p:nvSpPr>
          <p:cNvPr id="10" name="TextBox 10"/>
          <p:cNvSpPr txBox="1"/>
          <p:nvPr/>
        </p:nvSpPr>
        <p:spPr>
          <a:xfrm>
            <a:off x="4083203" y="5949535"/>
            <a:ext cx="4090817" cy="796966"/>
          </a:xfrm>
          <a:prstGeom prst="rect">
            <a:avLst/>
          </a:prstGeom>
        </p:spPr>
        <p:txBody>
          <a:bodyPr lIns="0" tIns="0" rIns="0" bIns="0" rtlCol="0" anchor="t">
            <a:spAutoFit/>
          </a:bodyPr>
          <a:lstStyle/>
          <a:p>
            <a:pPr marL="733790" lvl="2" indent="-244597" algn="l">
              <a:lnSpc>
                <a:spcPts val="2039"/>
              </a:lnSpc>
              <a:buFont typeface="Arial"/>
              <a:buChar char="⚬"/>
            </a:pPr>
            <a:r>
              <a:rPr lang="en-US" sz="1699" b="1">
                <a:solidFill>
                  <a:srgbClr val="FFFFFF"/>
                </a:solidFill>
                <a:latin typeface="Poppins Bold"/>
                <a:ea typeface="Poppins Bold"/>
                <a:cs typeface="Poppins Bold"/>
                <a:sym typeface="Poppins Bold"/>
              </a:rPr>
              <a:t>Shaking 15 min</a:t>
            </a:r>
          </a:p>
          <a:p>
            <a:pPr marL="733790" lvl="2" indent="-244597" algn="l">
              <a:lnSpc>
                <a:spcPts val="2039"/>
              </a:lnSpc>
              <a:buFont typeface="Arial"/>
              <a:buChar char="⚬"/>
            </a:pPr>
            <a:r>
              <a:rPr lang="en-US" sz="1699" b="1">
                <a:solidFill>
                  <a:srgbClr val="FFFFFF"/>
                </a:solidFill>
                <a:latin typeface="Poppins Bold"/>
                <a:ea typeface="Poppins Bold"/>
                <a:cs typeface="Poppins Bold"/>
                <a:sym typeface="Poppins Bold"/>
              </a:rPr>
              <a:t>Centrifuge 5min at 13000rpm</a:t>
            </a:r>
          </a:p>
          <a:p>
            <a:pPr marL="733790" lvl="2" indent="-244597" algn="l">
              <a:lnSpc>
                <a:spcPts val="2039"/>
              </a:lnSpc>
              <a:buFont typeface="Arial"/>
              <a:buChar char="⚬"/>
            </a:pPr>
            <a:r>
              <a:rPr lang="en-US" sz="1699" b="1">
                <a:solidFill>
                  <a:srgbClr val="FFFFFF"/>
                </a:solidFill>
                <a:latin typeface="Poppins Bold"/>
                <a:ea typeface="Poppins Bold"/>
                <a:cs typeface="Poppins Bold"/>
                <a:sym typeface="Poppins Bold"/>
              </a:rPr>
              <a:t>Filter on PTFE 0,45uM</a:t>
            </a:r>
          </a:p>
        </p:txBody>
      </p:sp>
      <p:sp>
        <p:nvSpPr>
          <p:cNvPr id="11" name="TextBox 11"/>
          <p:cNvSpPr txBox="1"/>
          <p:nvPr/>
        </p:nvSpPr>
        <p:spPr>
          <a:xfrm>
            <a:off x="8746914" y="5968585"/>
            <a:ext cx="3361965" cy="1334472"/>
          </a:xfrm>
          <a:prstGeom prst="rect">
            <a:avLst/>
          </a:prstGeom>
        </p:spPr>
        <p:txBody>
          <a:bodyPr lIns="0" tIns="0" rIns="0" bIns="0" rtlCol="0" anchor="t">
            <a:spAutoFit/>
          </a:bodyPr>
          <a:lstStyle/>
          <a:p>
            <a:pPr algn="l">
              <a:lnSpc>
                <a:spcPts val="1798"/>
              </a:lnSpc>
            </a:pPr>
            <a:r>
              <a:rPr lang="en-US" sz="1500" b="1">
                <a:solidFill>
                  <a:srgbClr val="FFFFFF"/>
                </a:solidFill>
                <a:latin typeface="Poppins Bold"/>
                <a:ea typeface="Poppins Bold"/>
                <a:cs typeface="Poppins Bold"/>
                <a:sym typeface="Poppins Bold"/>
              </a:rPr>
              <a:t>Serial dilution of saffron extract intentionally adulterated with increasing concentrations of safflower and turmeric extracts.</a:t>
            </a:r>
          </a:p>
          <a:p>
            <a:pPr algn="l">
              <a:lnSpc>
                <a:spcPts val="1798"/>
              </a:lnSpc>
            </a:pPr>
            <a:endParaRPr lang="en-US" sz="1500" b="1">
              <a:solidFill>
                <a:srgbClr val="FFFFFF"/>
              </a:solidFill>
              <a:latin typeface="Poppins Bold"/>
              <a:ea typeface="Poppins Bold"/>
              <a:cs typeface="Poppins Bold"/>
              <a:sym typeface="Poppins Bold"/>
            </a:endParaRPr>
          </a:p>
          <a:p>
            <a:pPr algn="l">
              <a:lnSpc>
                <a:spcPts val="1799"/>
              </a:lnSpc>
            </a:pPr>
            <a:endParaRPr lang="en-US" sz="1500" b="1">
              <a:solidFill>
                <a:srgbClr val="FFFFFF"/>
              </a:solidFill>
              <a:latin typeface="Poppins Bold"/>
              <a:ea typeface="Poppins Bold"/>
              <a:cs typeface="Poppins Bold"/>
              <a:sym typeface="Poppins Bold"/>
            </a:endParaRPr>
          </a:p>
        </p:txBody>
      </p:sp>
      <p:grpSp>
        <p:nvGrpSpPr>
          <p:cNvPr id="12" name="Group 12"/>
          <p:cNvGrpSpPr/>
          <p:nvPr/>
        </p:nvGrpSpPr>
        <p:grpSpPr>
          <a:xfrm>
            <a:off x="374748" y="5771226"/>
            <a:ext cx="1232814" cy="1754390"/>
            <a:chOff x="0" y="0"/>
            <a:chExt cx="2476500" cy="3524251"/>
          </a:xfrm>
        </p:grpSpPr>
        <p:sp>
          <p:nvSpPr>
            <p:cNvPr id="13" name="Freeform 13"/>
            <p:cNvSpPr/>
            <p:nvPr/>
          </p:nvSpPr>
          <p:spPr>
            <a:xfrm>
              <a:off x="0" y="0"/>
              <a:ext cx="2476500" cy="3524250"/>
            </a:xfrm>
            <a:custGeom>
              <a:avLst/>
              <a:gdLst/>
              <a:ahLst/>
              <a:cxnLst/>
              <a:rect l="l" t="t" r="r" b="b"/>
              <a:pathLst>
                <a:path w="2476500" h="3524250">
                  <a:moveTo>
                    <a:pt x="0" y="0"/>
                  </a:moveTo>
                  <a:lnTo>
                    <a:pt x="2476500" y="0"/>
                  </a:lnTo>
                  <a:lnTo>
                    <a:pt x="2476500" y="3524250"/>
                  </a:lnTo>
                  <a:lnTo>
                    <a:pt x="0" y="3524250"/>
                  </a:lnTo>
                  <a:lnTo>
                    <a:pt x="0" y="0"/>
                  </a:lnTo>
                  <a:close/>
                </a:path>
              </a:pathLst>
            </a:custGeom>
            <a:blipFill>
              <a:blip r:embed="rId2"/>
              <a:stretch>
                <a:fillRect/>
              </a:stretch>
            </a:blipFill>
          </p:spPr>
          <p:txBody>
            <a:bodyPr/>
            <a:lstStyle/>
            <a:p>
              <a:endParaRPr lang="it-IT"/>
            </a:p>
          </p:txBody>
        </p:sp>
      </p:grpSp>
      <p:grpSp>
        <p:nvGrpSpPr>
          <p:cNvPr id="14" name="Group 14"/>
          <p:cNvGrpSpPr/>
          <p:nvPr/>
        </p:nvGrpSpPr>
        <p:grpSpPr>
          <a:xfrm>
            <a:off x="11574071" y="6421828"/>
            <a:ext cx="855505" cy="1217449"/>
            <a:chOff x="0" y="0"/>
            <a:chExt cx="1718553" cy="2445633"/>
          </a:xfrm>
        </p:grpSpPr>
        <p:sp>
          <p:nvSpPr>
            <p:cNvPr id="15" name="Freeform 15"/>
            <p:cNvSpPr/>
            <p:nvPr/>
          </p:nvSpPr>
          <p:spPr>
            <a:xfrm>
              <a:off x="0" y="0"/>
              <a:ext cx="1718564" cy="2445639"/>
            </a:xfrm>
            <a:custGeom>
              <a:avLst/>
              <a:gdLst/>
              <a:ahLst/>
              <a:cxnLst/>
              <a:rect l="l" t="t" r="r" b="b"/>
              <a:pathLst>
                <a:path w="1718564" h="2445639">
                  <a:moveTo>
                    <a:pt x="0" y="0"/>
                  </a:moveTo>
                  <a:lnTo>
                    <a:pt x="1718564" y="0"/>
                  </a:lnTo>
                  <a:lnTo>
                    <a:pt x="1718564" y="2445639"/>
                  </a:lnTo>
                  <a:lnTo>
                    <a:pt x="0" y="2445639"/>
                  </a:lnTo>
                  <a:lnTo>
                    <a:pt x="0" y="0"/>
                  </a:lnTo>
                  <a:close/>
                </a:path>
              </a:pathLst>
            </a:custGeom>
            <a:blipFill>
              <a:blip r:embed="rId2"/>
              <a:stretch>
                <a:fillRect/>
              </a:stretch>
            </a:blipFill>
          </p:spPr>
          <p:txBody>
            <a:bodyPr/>
            <a:lstStyle/>
            <a:p>
              <a:endParaRPr lang="it-IT"/>
            </a:p>
          </p:txBody>
        </p:sp>
      </p:grpSp>
      <p:grpSp>
        <p:nvGrpSpPr>
          <p:cNvPr id="16" name="Group 16"/>
          <p:cNvGrpSpPr/>
          <p:nvPr/>
        </p:nvGrpSpPr>
        <p:grpSpPr>
          <a:xfrm>
            <a:off x="11683975" y="6612932"/>
            <a:ext cx="855505" cy="1217449"/>
            <a:chOff x="0" y="0"/>
            <a:chExt cx="1718553" cy="2445633"/>
          </a:xfrm>
        </p:grpSpPr>
        <p:sp>
          <p:nvSpPr>
            <p:cNvPr id="17" name="Freeform 17"/>
            <p:cNvSpPr/>
            <p:nvPr/>
          </p:nvSpPr>
          <p:spPr>
            <a:xfrm>
              <a:off x="0" y="0"/>
              <a:ext cx="1718564" cy="2445639"/>
            </a:xfrm>
            <a:custGeom>
              <a:avLst/>
              <a:gdLst/>
              <a:ahLst/>
              <a:cxnLst/>
              <a:rect l="l" t="t" r="r" b="b"/>
              <a:pathLst>
                <a:path w="1718564" h="2445639">
                  <a:moveTo>
                    <a:pt x="0" y="0"/>
                  </a:moveTo>
                  <a:lnTo>
                    <a:pt x="1718564" y="0"/>
                  </a:lnTo>
                  <a:lnTo>
                    <a:pt x="1718564" y="2445639"/>
                  </a:lnTo>
                  <a:lnTo>
                    <a:pt x="0" y="2445639"/>
                  </a:lnTo>
                  <a:lnTo>
                    <a:pt x="0" y="0"/>
                  </a:lnTo>
                  <a:close/>
                </a:path>
              </a:pathLst>
            </a:custGeom>
            <a:blipFill>
              <a:blip r:embed="rId2"/>
              <a:stretch>
                <a:fillRect/>
              </a:stretch>
            </a:blipFill>
          </p:spPr>
          <p:txBody>
            <a:bodyPr/>
            <a:lstStyle/>
            <a:p>
              <a:endParaRPr lang="it-IT"/>
            </a:p>
          </p:txBody>
        </p:sp>
      </p:grpSp>
      <p:grpSp>
        <p:nvGrpSpPr>
          <p:cNvPr id="18" name="Group 18"/>
          <p:cNvGrpSpPr/>
          <p:nvPr/>
        </p:nvGrpSpPr>
        <p:grpSpPr>
          <a:xfrm>
            <a:off x="11796420" y="6794798"/>
            <a:ext cx="855505" cy="1217449"/>
            <a:chOff x="0" y="0"/>
            <a:chExt cx="1718553" cy="2445633"/>
          </a:xfrm>
        </p:grpSpPr>
        <p:sp>
          <p:nvSpPr>
            <p:cNvPr id="19" name="Freeform 19"/>
            <p:cNvSpPr/>
            <p:nvPr/>
          </p:nvSpPr>
          <p:spPr>
            <a:xfrm>
              <a:off x="0" y="0"/>
              <a:ext cx="1718564" cy="2445639"/>
            </a:xfrm>
            <a:custGeom>
              <a:avLst/>
              <a:gdLst/>
              <a:ahLst/>
              <a:cxnLst/>
              <a:rect l="l" t="t" r="r" b="b"/>
              <a:pathLst>
                <a:path w="1718564" h="2445639">
                  <a:moveTo>
                    <a:pt x="0" y="0"/>
                  </a:moveTo>
                  <a:lnTo>
                    <a:pt x="1718564" y="0"/>
                  </a:lnTo>
                  <a:lnTo>
                    <a:pt x="1718564" y="2445639"/>
                  </a:lnTo>
                  <a:lnTo>
                    <a:pt x="0" y="2445639"/>
                  </a:lnTo>
                  <a:lnTo>
                    <a:pt x="0" y="0"/>
                  </a:lnTo>
                  <a:close/>
                </a:path>
              </a:pathLst>
            </a:custGeom>
            <a:blipFill>
              <a:blip r:embed="rId2"/>
              <a:stretch>
                <a:fillRect/>
              </a:stretch>
            </a:blipFill>
          </p:spPr>
          <p:txBody>
            <a:bodyPr/>
            <a:lstStyle/>
            <a:p>
              <a:endParaRPr lang="it-IT"/>
            </a:p>
          </p:txBody>
        </p:sp>
      </p:grpSp>
      <p:sp>
        <p:nvSpPr>
          <p:cNvPr id="20" name="TextBox 20"/>
          <p:cNvSpPr txBox="1"/>
          <p:nvPr/>
        </p:nvSpPr>
        <p:spPr>
          <a:xfrm>
            <a:off x="8860109" y="7434445"/>
            <a:ext cx="2958032" cy="381165"/>
          </a:xfrm>
          <a:prstGeom prst="rect">
            <a:avLst/>
          </a:prstGeom>
        </p:spPr>
        <p:txBody>
          <a:bodyPr lIns="0" tIns="0" rIns="0" bIns="0" rtlCol="0" anchor="t">
            <a:spAutoFit/>
          </a:bodyPr>
          <a:lstStyle/>
          <a:p>
            <a:pPr marL="0" lvl="0" indent="0" algn="l">
              <a:lnSpc>
                <a:spcPts val="2867"/>
              </a:lnSpc>
              <a:spcBef>
                <a:spcPct val="0"/>
              </a:spcBef>
            </a:pPr>
            <a:r>
              <a:rPr lang="en-US" sz="2389" b="1" u="none" strike="noStrike">
                <a:solidFill>
                  <a:srgbClr val="E04301"/>
                </a:solidFill>
                <a:latin typeface="Poppins Bold"/>
                <a:ea typeface="Poppins Bold"/>
                <a:cs typeface="Poppins Bold"/>
                <a:sym typeface="Poppins Bold"/>
              </a:rPr>
              <a:t>Extract deposition</a:t>
            </a:r>
          </a:p>
        </p:txBody>
      </p:sp>
      <p:grpSp>
        <p:nvGrpSpPr>
          <p:cNvPr id="21" name="Group 21"/>
          <p:cNvGrpSpPr/>
          <p:nvPr/>
        </p:nvGrpSpPr>
        <p:grpSpPr>
          <a:xfrm>
            <a:off x="7823432" y="7250780"/>
            <a:ext cx="1365252" cy="1159202"/>
            <a:chOff x="0" y="0"/>
            <a:chExt cx="2742543" cy="2328625"/>
          </a:xfrm>
        </p:grpSpPr>
        <p:sp>
          <p:nvSpPr>
            <p:cNvPr id="22" name="Freeform 22"/>
            <p:cNvSpPr/>
            <p:nvPr/>
          </p:nvSpPr>
          <p:spPr>
            <a:xfrm flipH="1">
              <a:off x="0" y="0"/>
              <a:ext cx="2742565" cy="2328672"/>
            </a:xfrm>
            <a:custGeom>
              <a:avLst/>
              <a:gdLst/>
              <a:ahLst/>
              <a:cxnLst/>
              <a:rect l="l" t="t" r="r" b="b"/>
              <a:pathLst>
                <a:path w="2742565" h="2328672">
                  <a:moveTo>
                    <a:pt x="2742565" y="0"/>
                  </a:moveTo>
                  <a:lnTo>
                    <a:pt x="0" y="0"/>
                  </a:lnTo>
                  <a:lnTo>
                    <a:pt x="0" y="2328672"/>
                  </a:lnTo>
                  <a:lnTo>
                    <a:pt x="2742565" y="2328672"/>
                  </a:lnTo>
                  <a:lnTo>
                    <a:pt x="2742565" y="0"/>
                  </a:lnTo>
                  <a:close/>
                </a:path>
              </a:pathLst>
            </a:custGeom>
            <a:blipFill>
              <a:blip r:embed="rId3"/>
              <a:stretch>
                <a:fillRect t="-8887" b="-8885"/>
              </a:stretch>
            </a:blipFill>
          </p:spPr>
          <p:txBody>
            <a:bodyPr/>
            <a:lstStyle/>
            <a:p>
              <a:endParaRPr lang="it-IT"/>
            </a:p>
          </p:txBody>
        </p:sp>
      </p:grpSp>
      <p:grpSp>
        <p:nvGrpSpPr>
          <p:cNvPr id="23" name="Group 23"/>
          <p:cNvGrpSpPr/>
          <p:nvPr/>
        </p:nvGrpSpPr>
        <p:grpSpPr>
          <a:xfrm>
            <a:off x="8681307" y="7674004"/>
            <a:ext cx="2195559" cy="1793249"/>
            <a:chOff x="0" y="0"/>
            <a:chExt cx="1988869" cy="1624433"/>
          </a:xfrm>
        </p:grpSpPr>
        <p:sp>
          <p:nvSpPr>
            <p:cNvPr id="24" name="Freeform 24"/>
            <p:cNvSpPr/>
            <p:nvPr/>
          </p:nvSpPr>
          <p:spPr>
            <a:xfrm>
              <a:off x="0" y="0"/>
              <a:ext cx="1988893" cy="1624376"/>
            </a:xfrm>
            <a:custGeom>
              <a:avLst/>
              <a:gdLst/>
              <a:ahLst/>
              <a:cxnLst/>
              <a:rect l="l" t="t" r="r" b="b"/>
              <a:pathLst>
                <a:path w="1988893" h="1624376">
                  <a:moveTo>
                    <a:pt x="0" y="0"/>
                  </a:moveTo>
                  <a:lnTo>
                    <a:pt x="1988893" y="0"/>
                  </a:lnTo>
                  <a:lnTo>
                    <a:pt x="1988893" y="1624376"/>
                  </a:lnTo>
                  <a:lnTo>
                    <a:pt x="0" y="1624376"/>
                  </a:lnTo>
                  <a:lnTo>
                    <a:pt x="0" y="0"/>
                  </a:lnTo>
                  <a:close/>
                </a:path>
              </a:pathLst>
            </a:custGeom>
            <a:blipFill>
              <a:blip r:embed="rId4"/>
              <a:stretch>
                <a:fillRect l="-11256" r="-11255" b="-3"/>
              </a:stretch>
            </a:blipFill>
          </p:spPr>
          <p:txBody>
            <a:bodyPr/>
            <a:lstStyle/>
            <a:p>
              <a:endParaRPr lang="it-IT"/>
            </a:p>
          </p:txBody>
        </p:sp>
      </p:grpSp>
      <p:grpSp>
        <p:nvGrpSpPr>
          <p:cNvPr id="25" name="Group 25"/>
          <p:cNvGrpSpPr/>
          <p:nvPr/>
        </p:nvGrpSpPr>
        <p:grpSpPr>
          <a:xfrm>
            <a:off x="3271819" y="6959970"/>
            <a:ext cx="3403821" cy="2797624"/>
            <a:chOff x="0" y="0"/>
            <a:chExt cx="4887959" cy="4017448"/>
          </a:xfrm>
        </p:grpSpPr>
        <p:sp>
          <p:nvSpPr>
            <p:cNvPr id="26" name="Freeform 26" descr="Immagine che contiene schermata  Descrizione generata automaticamente"/>
            <p:cNvSpPr/>
            <p:nvPr/>
          </p:nvSpPr>
          <p:spPr>
            <a:xfrm>
              <a:off x="0" y="0"/>
              <a:ext cx="4887976" cy="4017391"/>
            </a:xfrm>
            <a:custGeom>
              <a:avLst/>
              <a:gdLst/>
              <a:ahLst/>
              <a:cxnLst/>
              <a:rect l="l" t="t" r="r" b="b"/>
              <a:pathLst>
                <a:path w="4887976" h="4017391">
                  <a:moveTo>
                    <a:pt x="0" y="0"/>
                  </a:moveTo>
                  <a:lnTo>
                    <a:pt x="4887976" y="0"/>
                  </a:lnTo>
                  <a:lnTo>
                    <a:pt x="4887976" y="4017391"/>
                  </a:lnTo>
                  <a:lnTo>
                    <a:pt x="0" y="4017391"/>
                  </a:lnTo>
                  <a:lnTo>
                    <a:pt x="0" y="0"/>
                  </a:lnTo>
                  <a:close/>
                </a:path>
              </a:pathLst>
            </a:custGeom>
            <a:blipFill>
              <a:blip r:embed="rId5"/>
              <a:stretch>
                <a:fillRect l="-62468" t="-1" r="-35166"/>
              </a:stretch>
            </a:blipFill>
          </p:spPr>
          <p:txBody>
            <a:bodyPr/>
            <a:lstStyle/>
            <a:p>
              <a:endParaRPr lang="it-IT"/>
            </a:p>
          </p:txBody>
        </p:sp>
      </p:grpSp>
      <p:sp>
        <p:nvSpPr>
          <p:cNvPr id="27" name="Freeform 27"/>
          <p:cNvSpPr/>
          <p:nvPr/>
        </p:nvSpPr>
        <p:spPr>
          <a:xfrm rot="981343">
            <a:off x="3574310" y="6670901"/>
            <a:ext cx="1083938" cy="337376"/>
          </a:xfrm>
          <a:custGeom>
            <a:avLst/>
            <a:gdLst/>
            <a:ahLst/>
            <a:cxnLst/>
            <a:rect l="l" t="t" r="r" b="b"/>
            <a:pathLst>
              <a:path w="1083938" h="337376">
                <a:moveTo>
                  <a:pt x="0" y="0"/>
                </a:moveTo>
                <a:lnTo>
                  <a:pt x="1083939" y="0"/>
                </a:lnTo>
                <a:lnTo>
                  <a:pt x="1083939" y="337376"/>
                </a:lnTo>
                <a:lnTo>
                  <a:pt x="0" y="337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it-IT"/>
          </a:p>
        </p:txBody>
      </p:sp>
      <p:grpSp>
        <p:nvGrpSpPr>
          <p:cNvPr id="28" name="Group 28"/>
          <p:cNvGrpSpPr/>
          <p:nvPr/>
        </p:nvGrpSpPr>
        <p:grpSpPr>
          <a:xfrm>
            <a:off x="572063" y="2019300"/>
            <a:ext cx="11477591" cy="2951455"/>
            <a:chOff x="0" y="0"/>
            <a:chExt cx="15303455" cy="3935273"/>
          </a:xfrm>
        </p:grpSpPr>
        <p:grpSp>
          <p:nvGrpSpPr>
            <p:cNvPr id="29" name="Group 29"/>
            <p:cNvGrpSpPr/>
            <p:nvPr/>
          </p:nvGrpSpPr>
          <p:grpSpPr>
            <a:xfrm>
              <a:off x="5334543" y="2450079"/>
              <a:ext cx="4634371" cy="1457460"/>
              <a:chOff x="0" y="0"/>
              <a:chExt cx="6982207" cy="2195829"/>
            </a:xfrm>
          </p:grpSpPr>
          <p:sp>
            <p:nvSpPr>
              <p:cNvPr id="30" name="Freeform 30"/>
              <p:cNvSpPr/>
              <p:nvPr/>
            </p:nvSpPr>
            <p:spPr>
              <a:xfrm>
                <a:off x="0" y="0"/>
                <a:ext cx="6982206" cy="2195830"/>
              </a:xfrm>
              <a:custGeom>
                <a:avLst/>
                <a:gdLst/>
                <a:ahLst/>
                <a:cxnLst/>
                <a:rect l="l" t="t" r="r" b="b"/>
                <a:pathLst>
                  <a:path w="6982206" h="2195830">
                    <a:moveTo>
                      <a:pt x="0" y="0"/>
                    </a:moveTo>
                    <a:lnTo>
                      <a:pt x="6982206" y="0"/>
                    </a:lnTo>
                    <a:lnTo>
                      <a:pt x="6982206" y="2195830"/>
                    </a:lnTo>
                    <a:lnTo>
                      <a:pt x="0" y="2195830"/>
                    </a:lnTo>
                    <a:close/>
                  </a:path>
                </a:pathLst>
              </a:custGeom>
              <a:solidFill>
                <a:srgbClr val="DEE2FC">
                  <a:alpha val="65098"/>
                </a:srgbClr>
              </a:solidFill>
            </p:spPr>
            <p:txBody>
              <a:bodyPr/>
              <a:lstStyle/>
              <a:p>
                <a:endParaRPr lang="it-IT"/>
              </a:p>
            </p:txBody>
          </p:sp>
        </p:grpSp>
        <p:grpSp>
          <p:nvGrpSpPr>
            <p:cNvPr id="31" name="Group 31"/>
            <p:cNvGrpSpPr/>
            <p:nvPr/>
          </p:nvGrpSpPr>
          <p:grpSpPr>
            <a:xfrm>
              <a:off x="6368860" y="3795138"/>
              <a:ext cx="2279253" cy="60692"/>
              <a:chOff x="0" y="0"/>
              <a:chExt cx="3433953" cy="91439"/>
            </a:xfrm>
          </p:grpSpPr>
          <p:sp>
            <p:nvSpPr>
              <p:cNvPr id="32" name="Freeform 32"/>
              <p:cNvSpPr/>
              <p:nvPr/>
            </p:nvSpPr>
            <p:spPr>
              <a:xfrm>
                <a:off x="0" y="0"/>
                <a:ext cx="3433953" cy="91440"/>
              </a:xfrm>
              <a:custGeom>
                <a:avLst/>
                <a:gdLst/>
                <a:ahLst/>
                <a:cxnLst/>
                <a:rect l="l" t="t" r="r" b="b"/>
                <a:pathLst>
                  <a:path w="3433953" h="91440">
                    <a:moveTo>
                      <a:pt x="3433953" y="0"/>
                    </a:moveTo>
                    <a:lnTo>
                      <a:pt x="0" y="0"/>
                    </a:lnTo>
                    <a:lnTo>
                      <a:pt x="0" y="91440"/>
                    </a:lnTo>
                    <a:lnTo>
                      <a:pt x="3433953" y="91440"/>
                    </a:lnTo>
                    <a:close/>
                  </a:path>
                </a:pathLst>
              </a:custGeom>
              <a:solidFill>
                <a:srgbClr val="E04301"/>
              </a:solidFill>
            </p:spPr>
            <p:txBody>
              <a:bodyPr/>
              <a:lstStyle/>
              <a:p>
                <a:endParaRPr lang="it-IT"/>
              </a:p>
            </p:txBody>
          </p:sp>
        </p:grpSp>
        <p:grpSp>
          <p:nvGrpSpPr>
            <p:cNvPr id="33" name="Group 33"/>
            <p:cNvGrpSpPr/>
            <p:nvPr/>
          </p:nvGrpSpPr>
          <p:grpSpPr>
            <a:xfrm>
              <a:off x="10669085" y="2450079"/>
              <a:ext cx="4634370" cy="1485194"/>
              <a:chOff x="0" y="0"/>
              <a:chExt cx="6982205" cy="2237613"/>
            </a:xfrm>
          </p:grpSpPr>
          <p:sp>
            <p:nvSpPr>
              <p:cNvPr id="34" name="Freeform 34"/>
              <p:cNvSpPr/>
              <p:nvPr/>
            </p:nvSpPr>
            <p:spPr>
              <a:xfrm>
                <a:off x="0" y="0"/>
                <a:ext cx="6982206" cy="2237613"/>
              </a:xfrm>
              <a:custGeom>
                <a:avLst/>
                <a:gdLst/>
                <a:ahLst/>
                <a:cxnLst/>
                <a:rect l="l" t="t" r="r" b="b"/>
                <a:pathLst>
                  <a:path w="6982206" h="2237613">
                    <a:moveTo>
                      <a:pt x="0" y="0"/>
                    </a:moveTo>
                    <a:lnTo>
                      <a:pt x="6982206" y="0"/>
                    </a:lnTo>
                    <a:lnTo>
                      <a:pt x="6982206" y="2237613"/>
                    </a:lnTo>
                    <a:lnTo>
                      <a:pt x="0" y="2237613"/>
                    </a:lnTo>
                    <a:close/>
                  </a:path>
                </a:pathLst>
              </a:custGeom>
              <a:solidFill>
                <a:srgbClr val="DEE2FC">
                  <a:alpha val="65098"/>
                </a:srgbClr>
              </a:solidFill>
            </p:spPr>
            <p:txBody>
              <a:bodyPr/>
              <a:lstStyle/>
              <a:p>
                <a:endParaRPr lang="it-IT"/>
              </a:p>
            </p:txBody>
          </p:sp>
        </p:grpSp>
        <p:grpSp>
          <p:nvGrpSpPr>
            <p:cNvPr id="35" name="Group 35"/>
            <p:cNvGrpSpPr/>
            <p:nvPr/>
          </p:nvGrpSpPr>
          <p:grpSpPr>
            <a:xfrm>
              <a:off x="11703403" y="3838491"/>
              <a:ext cx="2279253" cy="60692"/>
              <a:chOff x="0" y="0"/>
              <a:chExt cx="3433953" cy="91439"/>
            </a:xfrm>
          </p:grpSpPr>
          <p:sp>
            <p:nvSpPr>
              <p:cNvPr id="36" name="Freeform 36"/>
              <p:cNvSpPr/>
              <p:nvPr/>
            </p:nvSpPr>
            <p:spPr>
              <a:xfrm>
                <a:off x="0" y="0"/>
                <a:ext cx="3433953" cy="91440"/>
              </a:xfrm>
              <a:custGeom>
                <a:avLst/>
                <a:gdLst/>
                <a:ahLst/>
                <a:cxnLst/>
                <a:rect l="l" t="t" r="r" b="b"/>
                <a:pathLst>
                  <a:path w="3433953" h="91440">
                    <a:moveTo>
                      <a:pt x="3433953" y="0"/>
                    </a:moveTo>
                    <a:lnTo>
                      <a:pt x="0" y="0"/>
                    </a:lnTo>
                    <a:lnTo>
                      <a:pt x="0" y="91440"/>
                    </a:lnTo>
                    <a:lnTo>
                      <a:pt x="3433953" y="91440"/>
                    </a:lnTo>
                    <a:close/>
                  </a:path>
                </a:pathLst>
              </a:custGeom>
              <a:solidFill>
                <a:srgbClr val="E04301"/>
              </a:solidFill>
            </p:spPr>
            <p:txBody>
              <a:bodyPr/>
              <a:lstStyle/>
              <a:p>
                <a:endParaRPr lang="it-IT"/>
              </a:p>
            </p:txBody>
          </p:sp>
        </p:grpSp>
        <p:sp>
          <p:nvSpPr>
            <p:cNvPr id="37" name="Freeform 37"/>
            <p:cNvSpPr/>
            <p:nvPr/>
          </p:nvSpPr>
          <p:spPr>
            <a:xfrm>
              <a:off x="6044946" y="177789"/>
              <a:ext cx="3213531" cy="3213531"/>
            </a:xfrm>
            <a:custGeom>
              <a:avLst/>
              <a:gdLst/>
              <a:ahLst/>
              <a:cxnLst/>
              <a:rect l="l" t="t" r="r" b="b"/>
              <a:pathLst>
                <a:path w="3213531" h="3213531">
                  <a:moveTo>
                    <a:pt x="0" y="0"/>
                  </a:moveTo>
                  <a:lnTo>
                    <a:pt x="3213531" y="0"/>
                  </a:lnTo>
                  <a:lnTo>
                    <a:pt x="3213531" y="3213531"/>
                  </a:lnTo>
                  <a:lnTo>
                    <a:pt x="0" y="3213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it-IT"/>
            </a:p>
          </p:txBody>
        </p:sp>
        <p:sp>
          <p:nvSpPr>
            <p:cNvPr id="38" name="Freeform 38"/>
            <p:cNvSpPr/>
            <p:nvPr/>
          </p:nvSpPr>
          <p:spPr>
            <a:xfrm>
              <a:off x="11236263" y="126078"/>
              <a:ext cx="3213532" cy="3213531"/>
            </a:xfrm>
            <a:custGeom>
              <a:avLst/>
              <a:gdLst/>
              <a:ahLst/>
              <a:cxnLst/>
              <a:rect l="l" t="t" r="r" b="b"/>
              <a:pathLst>
                <a:path w="3213532" h="3213531">
                  <a:moveTo>
                    <a:pt x="0" y="0"/>
                  </a:moveTo>
                  <a:lnTo>
                    <a:pt x="3213532" y="0"/>
                  </a:lnTo>
                  <a:lnTo>
                    <a:pt x="3213532" y="3213531"/>
                  </a:lnTo>
                  <a:lnTo>
                    <a:pt x="0" y="3213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it-IT"/>
            </a:p>
          </p:txBody>
        </p:sp>
        <p:sp>
          <p:nvSpPr>
            <p:cNvPr id="39" name="TextBox 39"/>
            <p:cNvSpPr txBox="1"/>
            <p:nvPr/>
          </p:nvSpPr>
          <p:spPr>
            <a:xfrm>
              <a:off x="11637999" y="3337227"/>
              <a:ext cx="3213532" cy="419438"/>
            </a:xfrm>
            <a:prstGeom prst="rect">
              <a:avLst/>
            </a:prstGeom>
          </p:spPr>
          <p:txBody>
            <a:bodyPr lIns="0" tIns="0" rIns="0" bIns="0" rtlCol="0" anchor="t">
              <a:spAutoFit/>
            </a:bodyPr>
            <a:lstStyle/>
            <a:p>
              <a:pPr algn="l">
                <a:lnSpc>
                  <a:spcPts val="2389"/>
                </a:lnSpc>
              </a:pPr>
              <a:r>
                <a:rPr lang="en-US" sz="1991" b="1">
                  <a:solidFill>
                    <a:srgbClr val="203864"/>
                  </a:solidFill>
                  <a:latin typeface="Poppins Bold"/>
                  <a:ea typeface="Poppins Bold"/>
                  <a:cs typeface="Poppins Bold"/>
                  <a:sym typeface="Poppins Bold"/>
                </a:rPr>
                <a:t>Safflower 100%</a:t>
              </a:r>
            </a:p>
          </p:txBody>
        </p:sp>
        <p:grpSp>
          <p:nvGrpSpPr>
            <p:cNvPr id="40" name="Group 40"/>
            <p:cNvGrpSpPr/>
            <p:nvPr/>
          </p:nvGrpSpPr>
          <p:grpSpPr>
            <a:xfrm>
              <a:off x="6127702" y="230191"/>
              <a:ext cx="3033917" cy="3033917"/>
              <a:chOff x="0" y="0"/>
              <a:chExt cx="4570940" cy="4570940"/>
            </a:xfrm>
          </p:grpSpPr>
          <p:sp>
            <p:nvSpPr>
              <p:cNvPr id="41" name="Freeform 41" descr="Immagine che contiene spezia, Curry in polvere, Berbere, Tandoori masala  Descrizione generata automaticamente"/>
              <p:cNvSpPr/>
              <p:nvPr/>
            </p:nvSpPr>
            <p:spPr>
              <a:xfrm>
                <a:off x="0" y="0"/>
                <a:ext cx="4570984" cy="4570984"/>
              </a:xfrm>
              <a:custGeom>
                <a:avLst/>
                <a:gdLst/>
                <a:ahLst/>
                <a:cxnLst/>
                <a:rect l="l" t="t" r="r" b="b"/>
                <a:pathLst>
                  <a:path w="4570984" h="4570984">
                    <a:moveTo>
                      <a:pt x="2285492" y="0"/>
                    </a:moveTo>
                    <a:cubicBezTo>
                      <a:pt x="1023239" y="0"/>
                      <a:pt x="0" y="1023239"/>
                      <a:pt x="0" y="2285492"/>
                    </a:cubicBezTo>
                    <a:cubicBezTo>
                      <a:pt x="0" y="3547745"/>
                      <a:pt x="1023239" y="4570984"/>
                      <a:pt x="2285492" y="4570984"/>
                    </a:cubicBezTo>
                    <a:cubicBezTo>
                      <a:pt x="3547745" y="4570984"/>
                      <a:pt x="4570984" y="3547745"/>
                      <a:pt x="4570984" y="2285492"/>
                    </a:cubicBezTo>
                    <a:cubicBezTo>
                      <a:pt x="4570984" y="1023239"/>
                      <a:pt x="3547745" y="0"/>
                      <a:pt x="2285492" y="0"/>
                    </a:cubicBezTo>
                    <a:close/>
                  </a:path>
                </a:pathLst>
              </a:custGeom>
              <a:blipFill>
                <a:blip r:embed="rId10"/>
                <a:stretch>
                  <a:fillRect l="-6497" r="-6496"/>
                </a:stretch>
              </a:blipFill>
            </p:spPr>
            <p:txBody>
              <a:bodyPr/>
              <a:lstStyle/>
              <a:p>
                <a:endParaRPr lang="it-IT"/>
              </a:p>
            </p:txBody>
          </p:sp>
        </p:grpSp>
        <p:grpSp>
          <p:nvGrpSpPr>
            <p:cNvPr id="42" name="Group 42"/>
            <p:cNvGrpSpPr/>
            <p:nvPr/>
          </p:nvGrpSpPr>
          <p:grpSpPr>
            <a:xfrm>
              <a:off x="11262047" y="0"/>
              <a:ext cx="3207787" cy="3207787"/>
              <a:chOff x="0" y="0"/>
              <a:chExt cx="4832896" cy="4832896"/>
            </a:xfrm>
          </p:grpSpPr>
          <p:sp>
            <p:nvSpPr>
              <p:cNvPr id="43" name="Freeform 43" descr="Immagine che contiene seme commestibile, cibo  Descrizione generata automaticamente con attendibilità bassa"/>
              <p:cNvSpPr/>
              <p:nvPr/>
            </p:nvSpPr>
            <p:spPr>
              <a:xfrm>
                <a:off x="0" y="0"/>
                <a:ext cx="4832858" cy="4832858"/>
              </a:xfrm>
              <a:custGeom>
                <a:avLst/>
                <a:gdLst/>
                <a:ahLst/>
                <a:cxnLst/>
                <a:rect l="l" t="t" r="r" b="b"/>
                <a:pathLst>
                  <a:path w="4832858" h="4832858">
                    <a:moveTo>
                      <a:pt x="2416429" y="0"/>
                    </a:moveTo>
                    <a:cubicBezTo>
                      <a:pt x="1081913" y="0"/>
                      <a:pt x="0" y="1081913"/>
                      <a:pt x="0" y="2416429"/>
                    </a:cubicBezTo>
                    <a:cubicBezTo>
                      <a:pt x="0" y="3750945"/>
                      <a:pt x="1081913" y="4832858"/>
                      <a:pt x="2416429" y="4832858"/>
                    </a:cubicBezTo>
                    <a:cubicBezTo>
                      <a:pt x="3750945" y="4832858"/>
                      <a:pt x="4832858" y="3750945"/>
                      <a:pt x="4832858" y="2416429"/>
                    </a:cubicBezTo>
                    <a:cubicBezTo>
                      <a:pt x="4832858" y="1081913"/>
                      <a:pt x="3751072" y="0"/>
                      <a:pt x="2416429" y="0"/>
                    </a:cubicBezTo>
                    <a:close/>
                  </a:path>
                </a:pathLst>
              </a:custGeom>
              <a:blipFill>
                <a:blip r:embed="rId11"/>
                <a:stretch>
                  <a:fillRect l="-25000" r="-25000"/>
                </a:stretch>
              </a:blipFill>
            </p:spPr>
            <p:txBody>
              <a:bodyPr/>
              <a:lstStyle/>
              <a:p>
                <a:endParaRPr lang="it-IT"/>
              </a:p>
            </p:txBody>
          </p:sp>
        </p:grpSp>
        <p:grpSp>
          <p:nvGrpSpPr>
            <p:cNvPr id="44" name="Group 44"/>
            <p:cNvGrpSpPr/>
            <p:nvPr/>
          </p:nvGrpSpPr>
          <p:grpSpPr>
            <a:xfrm>
              <a:off x="0" y="2450079"/>
              <a:ext cx="4634371" cy="1440011"/>
              <a:chOff x="0" y="0"/>
              <a:chExt cx="6982207" cy="2169541"/>
            </a:xfrm>
          </p:grpSpPr>
          <p:sp>
            <p:nvSpPr>
              <p:cNvPr id="45" name="Freeform 45"/>
              <p:cNvSpPr/>
              <p:nvPr/>
            </p:nvSpPr>
            <p:spPr>
              <a:xfrm>
                <a:off x="0" y="0"/>
                <a:ext cx="6982206" cy="2169541"/>
              </a:xfrm>
              <a:custGeom>
                <a:avLst/>
                <a:gdLst/>
                <a:ahLst/>
                <a:cxnLst/>
                <a:rect l="l" t="t" r="r" b="b"/>
                <a:pathLst>
                  <a:path w="6982206" h="2169541">
                    <a:moveTo>
                      <a:pt x="0" y="0"/>
                    </a:moveTo>
                    <a:lnTo>
                      <a:pt x="6982206" y="0"/>
                    </a:lnTo>
                    <a:lnTo>
                      <a:pt x="6982206" y="2169541"/>
                    </a:lnTo>
                    <a:lnTo>
                      <a:pt x="0" y="2169541"/>
                    </a:lnTo>
                    <a:close/>
                  </a:path>
                </a:pathLst>
              </a:custGeom>
              <a:solidFill>
                <a:srgbClr val="DEE2FC">
                  <a:alpha val="65098"/>
                </a:srgbClr>
              </a:solidFill>
            </p:spPr>
            <p:txBody>
              <a:bodyPr/>
              <a:lstStyle/>
              <a:p>
                <a:endParaRPr lang="it-IT"/>
              </a:p>
            </p:txBody>
          </p:sp>
        </p:grpSp>
        <p:grpSp>
          <p:nvGrpSpPr>
            <p:cNvPr id="46" name="Group 46"/>
            <p:cNvGrpSpPr/>
            <p:nvPr/>
          </p:nvGrpSpPr>
          <p:grpSpPr>
            <a:xfrm>
              <a:off x="1034318" y="3795138"/>
              <a:ext cx="2279253" cy="60692"/>
              <a:chOff x="0" y="0"/>
              <a:chExt cx="3433953" cy="91440"/>
            </a:xfrm>
          </p:grpSpPr>
          <p:sp>
            <p:nvSpPr>
              <p:cNvPr id="47" name="Freeform 47"/>
              <p:cNvSpPr/>
              <p:nvPr/>
            </p:nvSpPr>
            <p:spPr>
              <a:xfrm>
                <a:off x="0" y="0"/>
                <a:ext cx="3433953" cy="91440"/>
              </a:xfrm>
              <a:custGeom>
                <a:avLst/>
                <a:gdLst/>
                <a:ahLst/>
                <a:cxnLst/>
                <a:rect l="l" t="t" r="r" b="b"/>
                <a:pathLst>
                  <a:path w="3433953" h="91440">
                    <a:moveTo>
                      <a:pt x="3433953" y="0"/>
                    </a:moveTo>
                    <a:lnTo>
                      <a:pt x="0" y="0"/>
                    </a:lnTo>
                    <a:lnTo>
                      <a:pt x="0" y="91440"/>
                    </a:lnTo>
                    <a:lnTo>
                      <a:pt x="3433953" y="91440"/>
                    </a:lnTo>
                    <a:close/>
                  </a:path>
                </a:pathLst>
              </a:custGeom>
              <a:solidFill>
                <a:srgbClr val="E04301"/>
              </a:solidFill>
            </p:spPr>
            <p:txBody>
              <a:bodyPr/>
              <a:lstStyle/>
              <a:p>
                <a:endParaRPr lang="it-IT"/>
              </a:p>
            </p:txBody>
          </p:sp>
        </p:grpSp>
        <p:sp>
          <p:nvSpPr>
            <p:cNvPr id="48" name="TextBox 48"/>
            <p:cNvSpPr txBox="1"/>
            <p:nvPr/>
          </p:nvSpPr>
          <p:spPr>
            <a:xfrm>
              <a:off x="1051177" y="3313168"/>
              <a:ext cx="3213532" cy="419438"/>
            </a:xfrm>
            <a:prstGeom prst="rect">
              <a:avLst/>
            </a:prstGeom>
          </p:spPr>
          <p:txBody>
            <a:bodyPr lIns="0" tIns="0" rIns="0" bIns="0" rtlCol="0" anchor="t">
              <a:spAutoFit/>
            </a:bodyPr>
            <a:lstStyle/>
            <a:p>
              <a:pPr algn="l">
                <a:lnSpc>
                  <a:spcPts val="2389"/>
                </a:lnSpc>
              </a:pPr>
              <a:r>
                <a:rPr lang="en-US" sz="1991" b="1">
                  <a:solidFill>
                    <a:srgbClr val="203864"/>
                  </a:solidFill>
                  <a:latin typeface="Poppins Bold"/>
                  <a:ea typeface="Poppins Bold"/>
                  <a:cs typeface="Poppins Bold"/>
                  <a:sym typeface="Poppins Bold"/>
                </a:rPr>
                <a:t>Saffron 100%</a:t>
              </a:r>
            </a:p>
          </p:txBody>
        </p:sp>
        <p:sp>
          <p:nvSpPr>
            <p:cNvPr id="49" name="Freeform 49"/>
            <p:cNvSpPr/>
            <p:nvPr/>
          </p:nvSpPr>
          <p:spPr>
            <a:xfrm>
              <a:off x="710404" y="177789"/>
              <a:ext cx="3213532" cy="3213531"/>
            </a:xfrm>
            <a:custGeom>
              <a:avLst/>
              <a:gdLst/>
              <a:ahLst/>
              <a:cxnLst/>
              <a:rect l="l" t="t" r="r" b="b"/>
              <a:pathLst>
                <a:path w="3213532" h="3213531">
                  <a:moveTo>
                    <a:pt x="0" y="0"/>
                  </a:moveTo>
                  <a:lnTo>
                    <a:pt x="3213531" y="0"/>
                  </a:lnTo>
                  <a:lnTo>
                    <a:pt x="3213531" y="3213531"/>
                  </a:lnTo>
                  <a:lnTo>
                    <a:pt x="0" y="32135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it-IT"/>
            </a:p>
          </p:txBody>
        </p:sp>
        <p:grpSp>
          <p:nvGrpSpPr>
            <p:cNvPr id="50" name="Group 50"/>
            <p:cNvGrpSpPr/>
            <p:nvPr/>
          </p:nvGrpSpPr>
          <p:grpSpPr>
            <a:xfrm>
              <a:off x="794894" y="269171"/>
              <a:ext cx="3030768" cy="3030768"/>
              <a:chOff x="0" y="0"/>
              <a:chExt cx="4566196" cy="4566196"/>
            </a:xfrm>
          </p:grpSpPr>
          <p:sp>
            <p:nvSpPr>
              <p:cNvPr id="51" name="Freeform 51" descr="Immagine che contiene invertebrato, barriera corallina  Descrizione generata automaticamente"/>
              <p:cNvSpPr/>
              <p:nvPr/>
            </p:nvSpPr>
            <p:spPr>
              <a:xfrm>
                <a:off x="0" y="0"/>
                <a:ext cx="4566158" cy="4566158"/>
              </a:xfrm>
              <a:custGeom>
                <a:avLst/>
                <a:gdLst/>
                <a:ahLst/>
                <a:cxnLst/>
                <a:rect l="l" t="t" r="r" b="b"/>
                <a:pathLst>
                  <a:path w="4566158" h="4566158">
                    <a:moveTo>
                      <a:pt x="2283079" y="0"/>
                    </a:moveTo>
                    <a:cubicBezTo>
                      <a:pt x="1022223" y="0"/>
                      <a:pt x="0" y="1022223"/>
                      <a:pt x="0" y="2283079"/>
                    </a:cubicBezTo>
                    <a:cubicBezTo>
                      <a:pt x="0" y="3543935"/>
                      <a:pt x="1022223" y="4566158"/>
                      <a:pt x="2283079" y="4566158"/>
                    </a:cubicBezTo>
                    <a:cubicBezTo>
                      <a:pt x="3543935" y="4566158"/>
                      <a:pt x="4566158" y="3543935"/>
                      <a:pt x="4566158" y="2283079"/>
                    </a:cubicBezTo>
                    <a:cubicBezTo>
                      <a:pt x="4566158" y="1022223"/>
                      <a:pt x="3544062" y="0"/>
                      <a:pt x="2283079" y="0"/>
                    </a:cubicBezTo>
                    <a:close/>
                  </a:path>
                </a:pathLst>
              </a:custGeom>
              <a:blipFill>
                <a:blip r:embed="rId14"/>
                <a:stretch>
                  <a:fillRect l="-62422" r="-62423"/>
                </a:stretch>
              </a:blipFill>
            </p:spPr>
            <p:txBody>
              <a:bodyPr/>
              <a:lstStyle/>
              <a:p>
                <a:endParaRPr lang="it-IT"/>
              </a:p>
            </p:txBody>
          </p:sp>
        </p:grpSp>
        <p:sp>
          <p:nvSpPr>
            <p:cNvPr id="52" name="TextBox 52"/>
            <p:cNvSpPr txBox="1"/>
            <p:nvPr/>
          </p:nvSpPr>
          <p:spPr>
            <a:xfrm>
              <a:off x="6290641" y="3284733"/>
              <a:ext cx="3213532" cy="419438"/>
            </a:xfrm>
            <a:prstGeom prst="rect">
              <a:avLst/>
            </a:prstGeom>
          </p:spPr>
          <p:txBody>
            <a:bodyPr lIns="0" tIns="0" rIns="0" bIns="0" rtlCol="0" anchor="t">
              <a:spAutoFit/>
            </a:bodyPr>
            <a:lstStyle/>
            <a:p>
              <a:pPr algn="l">
                <a:lnSpc>
                  <a:spcPts val="2389"/>
                </a:lnSpc>
              </a:pPr>
              <a:r>
                <a:rPr lang="en-US" sz="1991" b="1">
                  <a:solidFill>
                    <a:srgbClr val="203864"/>
                  </a:solidFill>
                  <a:latin typeface="Poppins Bold"/>
                  <a:ea typeface="Poppins Bold"/>
                  <a:cs typeface="Poppins Bold"/>
                  <a:sym typeface="Poppins Bold"/>
                </a:rPr>
                <a:t>Turmeric 100%</a:t>
              </a:r>
            </a:p>
          </p:txBody>
        </p:sp>
      </p:grpSp>
      <p:sp>
        <p:nvSpPr>
          <p:cNvPr id="54" name="Freeform 54"/>
          <p:cNvSpPr/>
          <p:nvPr/>
        </p:nvSpPr>
        <p:spPr>
          <a:xfrm rot="981343">
            <a:off x="7576277" y="6738488"/>
            <a:ext cx="1083938" cy="337376"/>
          </a:xfrm>
          <a:custGeom>
            <a:avLst/>
            <a:gdLst/>
            <a:ahLst/>
            <a:cxnLst/>
            <a:rect l="l" t="t" r="r" b="b"/>
            <a:pathLst>
              <a:path w="1083938" h="337376">
                <a:moveTo>
                  <a:pt x="0" y="0"/>
                </a:moveTo>
                <a:lnTo>
                  <a:pt x="1083939" y="0"/>
                </a:lnTo>
                <a:lnTo>
                  <a:pt x="1083939" y="337376"/>
                </a:lnTo>
                <a:lnTo>
                  <a:pt x="0" y="337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it-IT"/>
          </a:p>
        </p:txBody>
      </p:sp>
      <p:sp>
        <p:nvSpPr>
          <p:cNvPr id="55" name="Freeform 55"/>
          <p:cNvSpPr/>
          <p:nvPr/>
        </p:nvSpPr>
        <p:spPr>
          <a:xfrm rot="-2161527" flipH="1">
            <a:off x="11077582" y="8040590"/>
            <a:ext cx="1083938" cy="337376"/>
          </a:xfrm>
          <a:custGeom>
            <a:avLst/>
            <a:gdLst/>
            <a:ahLst/>
            <a:cxnLst/>
            <a:rect l="l" t="t" r="r" b="b"/>
            <a:pathLst>
              <a:path w="1083938" h="337376">
                <a:moveTo>
                  <a:pt x="1083938" y="0"/>
                </a:moveTo>
                <a:lnTo>
                  <a:pt x="0" y="0"/>
                </a:lnTo>
                <a:lnTo>
                  <a:pt x="0" y="337376"/>
                </a:lnTo>
                <a:lnTo>
                  <a:pt x="1083938" y="337376"/>
                </a:lnTo>
                <a:lnTo>
                  <a:pt x="108393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it-IT"/>
          </a:p>
        </p:txBody>
      </p:sp>
      <p:sp>
        <p:nvSpPr>
          <p:cNvPr id="56" name="Freeform 56"/>
          <p:cNvSpPr/>
          <p:nvPr/>
        </p:nvSpPr>
        <p:spPr>
          <a:xfrm rot="-984146" flipH="1">
            <a:off x="7396542" y="8624301"/>
            <a:ext cx="1083938" cy="337376"/>
          </a:xfrm>
          <a:custGeom>
            <a:avLst/>
            <a:gdLst/>
            <a:ahLst/>
            <a:cxnLst/>
            <a:rect l="l" t="t" r="r" b="b"/>
            <a:pathLst>
              <a:path w="1083938" h="337376">
                <a:moveTo>
                  <a:pt x="1083938" y="0"/>
                </a:moveTo>
                <a:lnTo>
                  <a:pt x="0" y="0"/>
                </a:lnTo>
                <a:lnTo>
                  <a:pt x="0" y="337376"/>
                </a:lnTo>
                <a:lnTo>
                  <a:pt x="1083938" y="337376"/>
                </a:lnTo>
                <a:lnTo>
                  <a:pt x="108393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it-IT"/>
          </a:p>
        </p:txBody>
      </p:sp>
      <p:grpSp>
        <p:nvGrpSpPr>
          <p:cNvPr id="57" name="Group 57"/>
          <p:cNvGrpSpPr/>
          <p:nvPr/>
        </p:nvGrpSpPr>
        <p:grpSpPr>
          <a:xfrm>
            <a:off x="5376743" y="7337374"/>
            <a:ext cx="2129888" cy="2129879"/>
            <a:chOff x="0" y="0"/>
            <a:chExt cx="6350000" cy="6349975"/>
          </a:xfrm>
        </p:grpSpPr>
        <p:sp>
          <p:nvSpPr>
            <p:cNvPr id="58" name="Freeform 5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5"/>
              <a:stretch>
                <a:fillRect t="-16666" b="-16666"/>
              </a:stretch>
            </a:blipFill>
            <a:ln cap="sq">
              <a:noFill/>
              <a:prstDash val="solid"/>
              <a:miter/>
            </a:ln>
          </p:spPr>
          <p:txBody>
            <a:bodyPr/>
            <a:lstStyle/>
            <a:p>
              <a:endParaRPr lang="it-IT"/>
            </a:p>
          </p:txBody>
        </p:sp>
      </p:grpSp>
      <p:sp>
        <p:nvSpPr>
          <p:cNvPr id="59" name="TextBox 59"/>
          <p:cNvSpPr txBox="1"/>
          <p:nvPr/>
        </p:nvSpPr>
        <p:spPr>
          <a:xfrm>
            <a:off x="4944735" y="5224063"/>
            <a:ext cx="5483162" cy="381165"/>
          </a:xfrm>
          <a:prstGeom prst="rect">
            <a:avLst/>
          </a:prstGeom>
        </p:spPr>
        <p:txBody>
          <a:bodyPr lIns="0" tIns="0" rIns="0" bIns="0" rtlCol="0" anchor="t">
            <a:spAutoFit/>
          </a:bodyPr>
          <a:lstStyle/>
          <a:p>
            <a:pPr marL="0" lvl="0" indent="0" algn="l">
              <a:lnSpc>
                <a:spcPts val="2867"/>
              </a:lnSpc>
              <a:spcBef>
                <a:spcPct val="0"/>
              </a:spcBef>
            </a:pPr>
            <a:r>
              <a:rPr lang="en-US" sz="2389" b="1" u="none" strike="noStrike">
                <a:solidFill>
                  <a:srgbClr val="E04301"/>
                </a:solidFill>
                <a:latin typeface="Poppins Bold"/>
                <a:ea typeface="Poppins Bold"/>
                <a:cs typeface="Poppins Bold"/>
                <a:sym typeface="Poppins Bold"/>
              </a:rPr>
              <a:t> Quick extraction</a:t>
            </a:r>
          </a:p>
        </p:txBody>
      </p:sp>
      <p:sp>
        <p:nvSpPr>
          <p:cNvPr id="60" name="TextBox 60"/>
          <p:cNvSpPr txBox="1"/>
          <p:nvPr/>
        </p:nvSpPr>
        <p:spPr>
          <a:xfrm>
            <a:off x="291713" y="460572"/>
            <a:ext cx="9306044" cy="1933575"/>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dirty="0">
                <a:solidFill>
                  <a:srgbClr val="003F91"/>
                </a:solidFill>
                <a:latin typeface="Playfair Display Heavy"/>
                <a:ea typeface="Playfair Display Heavy"/>
                <a:cs typeface="Playfair Display Heavy"/>
                <a:sym typeface="Playfair Display Heavy"/>
              </a:rPr>
              <a:t>Materials and Methods</a:t>
            </a:r>
          </a:p>
          <a:p>
            <a:pPr marL="0" lvl="0" indent="0" algn="l">
              <a:lnSpc>
                <a:spcPts val="7679"/>
              </a:lnSpc>
              <a:spcBef>
                <a:spcPct val="0"/>
              </a:spcBef>
            </a:pP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61" name="Freeform 61"/>
          <p:cNvSpPr/>
          <p:nvPr/>
        </p:nvSpPr>
        <p:spPr>
          <a:xfrm>
            <a:off x="10560707" y="6899634"/>
            <a:ext cx="7746343" cy="3401936"/>
          </a:xfrm>
          <a:custGeom>
            <a:avLst/>
            <a:gdLst/>
            <a:ahLst/>
            <a:cxnLst/>
            <a:rect l="l" t="t" r="r" b="b"/>
            <a:pathLst>
              <a:path w="7746343" h="3401936">
                <a:moveTo>
                  <a:pt x="0" y="0"/>
                </a:moveTo>
                <a:lnTo>
                  <a:pt x="7746343" y="0"/>
                </a:lnTo>
                <a:lnTo>
                  <a:pt x="7746343" y="3401935"/>
                </a:lnTo>
                <a:lnTo>
                  <a:pt x="0" y="3401935"/>
                </a:lnTo>
                <a:lnTo>
                  <a:pt x="0" y="0"/>
                </a:lnTo>
                <a:close/>
              </a:path>
            </a:pathLst>
          </a:custGeom>
          <a:blipFill>
            <a:blip r:embed="rId16">
              <a:extLst>
                <a:ext uri="{96DAC541-7B7A-43D3-8B79-37D633B846F1}">
                  <asvg:svgBlip xmlns:asvg="http://schemas.microsoft.com/office/drawing/2016/SVG/main" xmlns="" r:embed="rId18"/>
                </a:ext>
              </a:extLst>
            </a:blip>
            <a:stretch>
              <a:fillRect/>
            </a:stretch>
          </a:blipFill>
          <a:ln cap="sq">
            <a:noFill/>
            <a:prstDash val="solid"/>
            <a:miter/>
          </a:ln>
        </p:spPr>
        <p:txBody>
          <a:bodyPr/>
          <a:lstStyle/>
          <a:p>
            <a:endParaRPr lang="it-IT"/>
          </a:p>
        </p:txBody>
      </p:sp>
      <p:grpSp>
        <p:nvGrpSpPr>
          <p:cNvPr id="62" name="Group 62"/>
          <p:cNvGrpSpPr/>
          <p:nvPr/>
        </p:nvGrpSpPr>
        <p:grpSpPr>
          <a:xfrm>
            <a:off x="12933700" y="3060333"/>
            <a:ext cx="5373351" cy="6448349"/>
            <a:chOff x="137178" y="0"/>
            <a:chExt cx="7164468" cy="8597799"/>
          </a:xfrm>
        </p:grpSpPr>
        <p:grpSp>
          <p:nvGrpSpPr>
            <p:cNvPr id="63" name="Group 63"/>
            <p:cNvGrpSpPr/>
            <p:nvPr/>
          </p:nvGrpSpPr>
          <p:grpSpPr>
            <a:xfrm>
              <a:off x="1141730" y="386888"/>
              <a:ext cx="5747638" cy="8210911"/>
              <a:chOff x="0" y="0"/>
              <a:chExt cx="4445000" cy="6350000"/>
            </a:xfrm>
          </p:grpSpPr>
          <p:sp>
            <p:nvSpPr>
              <p:cNvPr id="64" name="Freeform 6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65" name="Group 65"/>
            <p:cNvGrpSpPr/>
            <p:nvPr/>
          </p:nvGrpSpPr>
          <p:grpSpPr>
            <a:xfrm>
              <a:off x="1359285" y="697682"/>
              <a:ext cx="5312527" cy="7589324"/>
              <a:chOff x="0" y="0"/>
              <a:chExt cx="4445000" cy="6350000"/>
            </a:xfrm>
          </p:grpSpPr>
          <p:sp>
            <p:nvSpPr>
              <p:cNvPr id="66" name="Freeform 6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19"/>
                <a:stretch>
                  <a:fillRect l="-56809" r="-56809"/>
                </a:stretch>
              </a:blipFill>
            </p:spPr>
            <p:txBody>
              <a:bodyPr/>
              <a:lstStyle/>
              <a:p>
                <a:endParaRPr lang="it-IT"/>
              </a:p>
            </p:txBody>
          </p:sp>
        </p:grpSp>
        <p:grpSp>
          <p:nvGrpSpPr>
            <p:cNvPr id="67" name="Group 67"/>
            <p:cNvGrpSpPr/>
            <p:nvPr/>
          </p:nvGrpSpPr>
          <p:grpSpPr>
            <a:xfrm>
              <a:off x="170338" y="0"/>
              <a:ext cx="7131308" cy="2066063"/>
              <a:chOff x="0" y="0"/>
              <a:chExt cx="1402747" cy="406400"/>
            </a:xfrm>
          </p:grpSpPr>
          <p:sp>
            <p:nvSpPr>
              <p:cNvPr id="68" name="Freeform 68"/>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69" name="TextBox 69"/>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137178" y="387483"/>
              <a:ext cx="1188876" cy="1257465"/>
            </a:xfrm>
            <a:prstGeom prst="rect">
              <a:avLst/>
            </a:prstGeom>
          </p:spPr>
          <p:txBody>
            <a:bodyPr lIns="50800" tIns="50800" rIns="50800" bIns="50800" rtlCol="0" anchor="ctr"/>
            <a:lstStyle/>
            <a:p>
              <a:pPr algn="ctr">
                <a:lnSpc>
                  <a:spcPts val="2659"/>
                </a:lnSpc>
              </a:pPr>
              <a:endParaRPr/>
            </a:p>
          </p:txBody>
        </p:sp>
        <p:sp>
          <p:nvSpPr>
            <p:cNvPr id="73" name="TextBox 73"/>
            <p:cNvSpPr txBox="1"/>
            <p:nvPr/>
          </p:nvSpPr>
          <p:spPr>
            <a:xfrm>
              <a:off x="1681758" y="190420"/>
              <a:ext cx="4559117" cy="1542949"/>
            </a:xfrm>
            <a:prstGeom prst="rect">
              <a:avLst/>
            </a:prstGeom>
          </p:spPr>
          <p:txBody>
            <a:bodyPr lIns="0" tIns="0" rIns="0" bIns="0" rtlCol="0" anchor="t">
              <a:spAutoFit/>
            </a:bodyPr>
            <a:lstStyle/>
            <a:p>
              <a:pPr algn="just">
                <a:lnSpc>
                  <a:spcPts val="3873"/>
                </a:lnSpc>
              </a:pPr>
              <a:r>
                <a:rPr lang="en-US" sz="2766">
                  <a:solidFill>
                    <a:srgbClr val="FFFFFF"/>
                  </a:solidFill>
                  <a:latin typeface="Poppins"/>
                  <a:ea typeface="Poppins"/>
                  <a:cs typeface="Poppins"/>
                  <a:sym typeface="Poppins"/>
                </a:rPr>
                <a:t>Food authenticity:</a:t>
              </a:r>
            </a:p>
            <a:p>
              <a:pPr algn="just">
                <a:lnSpc>
                  <a:spcPts val="2676"/>
                </a:lnSpc>
                <a:spcBef>
                  <a:spcPct val="0"/>
                </a:spcBef>
              </a:pPr>
              <a:r>
                <a:rPr lang="en-US" sz="1912">
                  <a:solidFill>
                    <a:srgbClr val="FFFFFF"/>
                  </a:solidFill>
                  <a:latin typeface="Poppins"/>
                  <a:ea typeface="Poppins"/>
                  <a:cs typeface="Poppins"/>
                  <a:sym typeface="Poppins"/>
                </a:rPr>
                <a:t> detection of adulterated </a:t>
              </a:r>
              <a:r>
                <a:rPr lang="en-US" sz="1912" b="1">
                  <a:solidFill>
                    <a:srgbClr val="FFFFFF"/>
                  </a:solidFill>
                  <a:latin typeface="Poppins Bold"/>
                  <a:ea typeface="Poppins Bold"/>
                  <a:cs typeface="Poppins Bold"/>
                  <a:sym typeface="Poppins Bold"/>
                </a:rPr>
                <a:t>saffron</a:t>
              </a:r>
              <a:r>
                <a:rPr lang="en-US" sz="1912">
                  <a:solidFill>
                    <a:srgbClr val="FFFFFF"/>
                  </a:solidFill>
                  <a:latin typeface="Poppins"/>
                  <a:ea typeface="Poppins"/>
                  <a:cs typeface="Poppins"/>
                  <a:sym typeface="Poppins"/>
                </a:rPr>
                <a:t> by</a:t>
              </a:r>
              <a:r>
                <a:rPr lang="en-US" sz="1912" b="1">
                  <a:solidFill>
                    <a:srgbClr val="FFFFFF"/>
                  </a:solidFill>
                  <a:latin typeface="Poppins Bold"/>
                  <a:ea typeface="Poppins Bold"/>
                  <a:cs typeface="Poppins Bold"/>
                  <a:sym typeface="Poppins Bold"/>
                </a:rPr>
                <a:t> low-cost spices</a:t>
              </a:r>
              <a:r>
                <a:rPr lang="en-US" sz="1912">
                  <a:solidFill>
                    <a:srgbClr val="FFFFFF"/>
                  </a:solidFill>
                  <a:latin typeface="Poppins"/>
                  <a:ea typeface="Poppins"/>
                  <a:cs typeface="Poppins"/>
                  <a:sym typeface="Poppins"/>
                </a:rPr>
                <a:t>  </a:t>
              </a:r>
            </a:p>
          </p:txBody>
        </p:sp>
        <p:sp>
          <p:nvSpPr>
            <p:cNvPr id="74" name="TextBox 74"/>
            <p:cNvSpPr txBox="1"/>
            <p:nvPr/>
          </p:nvSpPr>
          <p:spPr>
            <a:xfrm>
              <a:off x="534041" y="642324"/>
              <a:ext cx="358671" cy="676083"/>
            </a:xfrm>
            <a:prstGeom prst="rect">
              <a:avLst/>
            </a:prstGeom>
          </p:spPr>
          <p:txBody>
            <a:bodyPr lIns="0" tIns="0" rIns="0" bIns="0" rtlCol="0" anchor="t">
              <a:spAutoFit/>
            </a:bodyPr>
            <a:lstStyle/>
            <a:p>
              <a:pPr algn="ctr">
                <a:lnSpc>
                  <a:spcPts val="4375"/>
                </a:lnSpc>
                <a:spcBef>
                  <a:spcPct val="0"/>
                </a:spcBef>
              </a:pPr>
              <a:endParaRPr lang="en-US" sz="2734" b="1" dirty="0">
                <a:solidFill>
                  <a:srgbClr val="F5F7FA"/>
                </a:solidFill>
                <a:latin typeface="Raleway 1 Bold"/>
                <a:ea typeface="Raleway 1 Bold"/>
                <a:cs typeface="Raleway 1 Bold"/>
                <a:sym typeface="Raleway 1 Bold"/>
              </a:endParaRPr>
            </a:p>
          </p:txBody>
        </p:sp>
      </p:grpSp>
      <p:sp>
        <p:nvSpPr>
          <p:cNvPr id="75" name="TextBox 75"/>
          <p:cNvSpPr txBox="1"/>
          <p:nvPr/>
        </p:nvSpPr>
        <p:spPr>
          <a:xfrm>
            <a:off x="14493701" y="2517408"/>
            <a:ext cx="2946381" cy="542925"/>
          </a:xfrm>
          <a:prstGeom prst="rect">
            <a:avLst/>
          </a:prstGeom>
        </p:spPr>
        <p:txBody>
          <a:bodyPr lIns="0" tIns="0" rIns="0" bIns="0" rtlCol="0" anchor="t">
            <a:spAutoFit/>
          </a:bodyPr>
          <a:lstStyle/>
          <a:p>
            <a:pPr marL="0" lvl="0" indent="0" algn="l">
              <a:lnSpc>
                <a:spcPts val="4200"/>
              </a:lnSpc>
              <a:spcBef>
                <a:spcPct val="0"/>
              </a:spcBef>
            </a:pPr>
            <a:r>
              <a:rPr lang="en-US" sz="3500" b="1" u="none" strike="noStrike" spc="108" dirty="0">
                <a:solidFill>
                  <a:srgbClr val="003F91"/>
                </a:solidFill>
                <a:latin typeface="Playfair Display Heavy"/>
                <a:ea typeface="Playfair Display Heavy"/>
                <a:cs typeface="Playfair Display Heavy"/>
                <a:sym typeface="Playfair Display Heavy"/>
              </a:rPr>
              <a:t>Case Study </a:t>
            </a:r>
          </a:p>
        </p:txBody>
      </p:sp>
      <p:sp>
        <p:nvSpPr>
          <p:cNvPr id="76" name="CasellaDiTesto 75"/>
          <p:cNvSpPr txBox="1"/>
          <p:nvPr/>
        </p:nvSpPr>
        <p:spPr>
          <a:xfrm>
            <a:off x="5900417" y="987500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0529111" y="5214"/>
            <a:ext cx="7746343" cy="3401936"/>
          </a:xfrm>
          <a:custGeom>
            <a:avLst/>
            <a:gdLst/>
            <a:ahLst/>
            <a:cxnLst/>
            <a:rect l="l" t="t" r="r" b="b"/>
            <a:pathLst>
              <a:path w="7746343" h="3401936">
                <a:moveTo>
                  <a:pt x="0" y="3401935"/>
                </a:moveTo>
                <a:lnTo>
                  <a:pt x="7746343" y="3401935"/>
                </a:lnTo>
                <a:lnTo>
                  <a:pt x="7746343" y="0"/>
                </a:lnTo>
                <a:lnTo>
                  <a:pt x="0" y="0"/>
                </a:lnTo>
                <a:lnTo>
                  <a:pt x="0" y="3401935"/>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sp>
        <p:nvSpPr>
          <p:cNvPr id="4" name="TextBox 4"/>
          <p:cNvSpPr txBox="1"/>
          <p:nvPr/>
        </p:nvSpPr>
        <p:spPr>
          <a:xfrm>
            <a:off x="386752" y="370150"/>
            <a:ext cx="9306044" cy="1933575"/>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dirty="0">
                <a:solidFill>
                  <a:srgbClr val="003F91"/>
                </a:solidFill>
                <a:latin typeface="Playfair Display Heavy"/>
                <a:ea typeface="Playfair Display Heavy"/>
                <a:cs typeface="Playfair Display Heavy"/>
                <a:sym typeface="Playfair Display Heavy"/>
              </a:rPr>
              <a:t>Materials and Methods</a:t>
            </a:r>
          </a:p>
          <a:p>
            <a:pPr marL="0" lvl="0" indent="0" algn="l">
              <a:lnSpc>
                <a:spcPts val="7679"/>
              </a:lnSpc>
              <a:spcBef>
                <a:spcPct val="0"/>
              </a:spcBef>
            </a:pP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5" name="Freeform 5"/>
          <p:cNvSpPr/>
          <p:nvPr/>
        </p:nvSpPr>
        <p:spPr>
          <a:xfrm>
            <a:off x="7005561" y="2811855"/>
            <a:ext cx="925064" cy="925064"/>
          </a:xfrm>
          <a:custGeom>
            <a:avLst/>
            <a:gdLst/>
            <a:ahLst/>
            <a:cxnLst/>
            <a:rect l="l" t="t" r="r" b="b"/>
            <a:pathLst>
              <a:path w="925064" h="925064">
                <a:moveTo>
                  <a:pt x="0" y="0"/>
                </a:moveTo>
                <a:lnTo>
                  <a:pt x="925065" y="0"/>
                </a:lnTo>
                <a:lnTo>
                  <a:pt x="925065" y="925065"/>
                </a:lnTo>
                <a:lnTo>
                  <a:pt x="0" y="925065"/>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it-IT"/>
          </a:p>
        </p:txBody>
      </p:sp>
      <p:sp>
        <p:nvSpPr>
          <p:cNvPr id="6" name="Freeform 6"/>
          <p:cNvSpPr/>
          <p:nvPr/>
        </p:nvSpPr>
        <p:spPr>
          <a:xfrm>
            <a:off x="9256177" y="4801355"/>
            <a:ext cx="925064" cy="925064"/>
          </a:xfrm>
          <a:custGeom>
            <a:avLst/>
            <a:gdLst/>
            <a:ahLst/>
            <a:cxnLst/>
            <a:rect l="l" t="t" r="r" b="b"/>
            <a:pathLst>
              <a:path w="925064" h="925064">
                <a:moveTo>
                  <a:pt x="0" y="0"/>
                </a:moveTo>
                <a:lnTo>
                  <a:pt x="925064" y="0"/>
                </a:lnTo>
                <a:lnTo>
                  <a:pt x="925064" y="925065"/>
                </a:lnTo>
                <a:lnTo>
                  <a:pt x="0" y="9250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it-IT"/>
          </a:p>
        </p:txBody>
      </p:sp>
      <p:sp>
        <p:nvSpPr>
          <p:cNvPr id="7" name="Freeform 7"/>
          <p:cNvSpPr/>
          <p:nvPr/>
        </p:nvSpPr>
        <p:spPr>
          <a:xfrm>
            <a:off x="11402563" y="2824040"/>
            <a:ext cx="925064" cy="925064"/>
          </a:xfrm>
          <a:custGeom>
            <a:avLst/>
            <a:gdLst/>
            <a:ahLst/>
            <a:cxnLst/>
            <a:rect l="l" t="t" r="r" b="b"/>
            <a:pathLst>
              <a:path w="925064" h="925064">
                <a:moveTo>
                  <a:pt x="0" y="0"/>
                </a:moveTo>
                <a:lnTo>
                  <a:pt x="925065" y="0"/>
                </a:lnTo>
                <a:lnTo>
                  <a:pt x="925065" y="925064"/>
                </a:lnTo>
                <a:lnTo>
                  <a:pt x="0" y="9250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it-IT"/>
          </a:p>
        </p:txBody>
      </p:sp>
      <p:sp>
        <p:nvSpPr>
          <p:cNvPr id="8" name="Freeform 8"/>
          <p:cNvSpPr/>
          <p:nvPr/>
        </p:nvSpPr>
        <p:spPr>
          <a:xfrm>
            <a:off x="10462436" y="3588124"/>
            <a:ext cx="2960267" cy="2924019"/>
          </a:xfrm>
          <a:custGeom>
            <a:avLst/>
            <a:gdLst/>
            <a:ahLst/>
            <a:cxnLst/>
            <a:rect l="l" t="t" r="r" b="b"/>
            <a:pathLst>
              <a:path w="2960267" h="2924019">
                <a:moveTo>
                  <a:pt x="0" y="0"/>
                </a:moveTo>
                <a:lnTo>
                  <a:pt x="2960267" y="0"/>
                </a:lnTo>
                <a:lnTo>
                  <a:pt x="2960267" y="2924019"/>
                </a:lnTo>
                <a:lnTo>
                  <a:pt x="0" y="29240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it-IT"/>
          </a:p>
        </p:txBody>
      </p:sp>
      <p:sp>
        <p:nvSpPr>
          <p:cNvPr id="9" name="Freeform 9"/>
          <p:cNvSpPr/>
          <p:nvPr/>
        </p:nvSpPr>
        <p:spPr>
          <a:xfrm rot="-10800000" flipH="1">
            <a:off x="8292659" y="5818671"/>
            <a:ext cx="2960267" cy="2924019"/>
          </a:xfrm>
          <a:custGeom>
            <a:avLst/>
            <a:gdLst/>
            <a:ahLst/>
            <a:cxnLst/>
            <a:rect l="l" t="t" r="r" b="b"/>
            <a:pathLst>
              <a:path w="2960267" h="2924019">
                <a:moveTo>
                  <a:pt x="2960267" y="0"/>
                </a:moveTo>
                <a:lnTo>
                  <a:pt x="0" y="0"/>
                </a:lnTo>
                <a:lnTo>
                  <a:pt x="0" y="2924019"/>
                </a:lnTo>
                <a:lnTo>
                  <a:pt x="2960267" y="2924019"/>
                </a:lnTo>
                <a:lnTo>
                  <a:pt x="2960267"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it-IT"/>
          </a:p>
        </p:txBody>
      </p:sp>
      <p:sp>
        <p:nvSpPr>
          <p:cNvPr id="10" name="Freeform 10"/>
          <p:cNvSpPr/>
          <p:nvPr/>
        </p:nvSpPr>
        <p:spPr>
          <a:xfrm>
            <a:off x="6114728" y="3585958"/>
            <a:ext cx="2960267" cy="2924019"/>
          </a:xfrm>
          <a:custGeom>
            <a:avLst/>
            <a:gdLst/>
            <a:ahLst/>
            <a:cxnLst/>
            <a:rect l="l" t="t" r="r" b="b"/>
            <a:pathLst>
              <a:path w="2960267" h="2924019">
                <a:moveTo>
                  <a:pt x="0" y="0"/>
                </a:moveTo>
                <a:lnTo>
                  <a:pt x="2960267" y="0"/>
                </a:lnTo>
                <a:lnTo>
                  <a:pt x="2960267" y="2924019"/>
                </a:lnTo>
                <a:lnTo>
                  <a:pt x="0" y="292401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it-IT"/>
          </a:p>
        </p:txBody>
      </p:sp>
      <p:sp>
        <p:nvSpPr>
          <p:cNvPr id="11" name="Freeform 11"/>
          <p:cNvSpPr/>
          <p:nvPr/>
        </p:nvSpPr>
        <p:spPr>
          <a:xfrm rot="-10800000" flipH="1">
            <a:off x="3931734" y="5818671"/>
            <a:ext cx="2960267" cy="2924019"/>
          </a:xfrm>
          <a:custGeom>
            <a:avLst/>
            <a:gdLst/>
            <a:ahLst/>
            <a:cxnLst/>
            <a:rect l="l" t="t" r="r" b="b"/>
            <a:pathLst>
              <a:path w="2960267" h="2924019">
                <a:moveTo>
                  <a:pt x="2960267" y="0"/>
                </a:moveTo>
                <a:lnTo>
                  <a:pt x="0" y="0"/>
                </a:lnTo>
                <a:lnTo>
                  <a:pt x="0" y="2924019"/>
                </a:lnTo>
                <a:lnTo>
                  <a:pt x="2960267" y="2924019"/>
                </a:lnTo>
                <a:lnTo>
                  <a:pt x="296026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it-IT"/>
          </a:p>
        </p:txBody>
      </p:sp>
      <p:sp>
        <p:nvSpPr>
          <p:cNvPr id="12" name="Freeform 12"/>
          <p:cNvSpPr/>
          <p:nvPr/>
        </p:nvSpPr>
        <p:spPr>
          <a:xfrm>
            <a:off x="1767668" y="3585958"/>
            <a:ext cx="2960267" cy="2924019"/>
          </a:xfrm>
          <a:custGeom>
            <a:avLst/>
            <a:gdLst/>
            <a:ahLst/>
            <a:cxnLst/>
            <a:rect l="l" t="t" r="r" b="b"/>
            <a:pathLst>
              <a:path w="2960267" h="2924019">
                <a:moveTo>
                  <a:pt x="0" y="0"/>
                </a:moveTo>
                <a:lnTo>
                  <a:pt x="2960267" y="0"/>
                </a:lnTo>
                <a:lnTo>
                  <a:pt x="2960267" y="2924019"/>
                </a:lnTo>
                <a:lnTo>
                  <a:pt x="0" y="292401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it-IT"/>
          </a:p>
        </p:txBody>
      </p:sp>
      <p:sp>
        <p:nvSpPr>
          <p:cNvPr id="13" name="TextBox 13"/>
          <p:cNvSpPr txBox="1"/>
          <p:nvPr/>
        </p:nvSpPr>
        <p:spPr>
          <a:xfrm>
            <a:off x="2272758" y="4862222"/>
            <a:ext cx="1757465" cy="1845191"/>
          </a:xfrm>
          <a:prstGeom prst="rect">
            <a:avLst/>
          </a:prstGeom>
        </p:spPr>
        <p:txBody>
          <a:bodyPr lIns="0" tIns="0" rIns="0" bIns="0" rtlCol="0" anchor="t">
            <a:spAutoFit/>
          </a:bodyPr>
          <a:lstStyle/>
          <a:p>
            <a:pPr algn="ctr">
              <a:lnSpc>
                <a:spcPts val="2106"/>
              </a:lnSpc>
              <a:spcBef>
                <a:spcPct val="0"/>
              </a:spcBef>
            </a:pPr>
            <a:r>
              <a:rPr lang="en-US" sz="1755">
                <a:solidFill>
                  <a:srgbClr val="404040"/>
                </a:solidFill>
                <a:latin typeface="Poppins"/>
                <a:ea typeface="Poppins"/>
                <a:cs typeface="Poppins"/>
                <a:sym typeface="Poppins"/>
              </a:rPr>
              <a:t>Identification of potential markers tracing for safflower and turmeric in saffron</a:t>
            </a:r>
          </a:p>
        </p:txBody>
      </p:sp>
      <p:grpSp>
        <p:nvGrpSpPr>
          <p:cNvPr id="14" name="Group 14"/>
          <p:cNvGrpSpPr/>
          <p:nvPr/>
        </p:nvGrpSpPr>
        <p:grpSpPr>
          <a:xfrm>
            <a:off x="288114" y="6096385"/>
            <a:ext cx="2711960" cy="2582216"/>
            <a:chOff x="0" y="0"/>
            <a:chExt cx="5996000" cy="5709142"/>
          </a:xfrm>
        </p:grpSpPr>
        <p:sp>
          <p:nvSpPr>
            <p:cNvPr id="15" name="Freeform 15"/>
            <p:cNvSpPr/>
            <p:nvPr/>
          </p:nvSpPr>
          <p:spPr>
            <a:xfrm>
              <a:off x="0" y="0"/>
              <a:ext cx="5996051" cy="5709158"/>
            </a:xfrm>
            <a:custGeom>
              <a:avLst/>
              <a:gdLst/>
              <a:ahLst/>
              <a:cxnLst/>
              <a:rect l="l" t="t" r="r" b="b"/>
              <a:pathLst>
                <a:path w="5996051" h="5709158">
                  <a:moveTo>
                    <a:pt x="0" y="2854579"/>
                  </a:moveTo>
                  <a:cubicBezTo>
                    <a:pt x="0" y="1278001"/>
                    <a:pt x="1342263" y="0"/>
                    <a:pt x="2997962" y="0"/>
                  </a:cubicBezTo>
                  <a:cubicBezTo>
                    <a:pt x="4653661" y="0"/>
                    <a:pt x="5996051" y="1278001"/>
                    <a:pt x="5996051" y="2854579"/>
                  </a:cubicBezTo>
                  <a:cubicBezTo>
                    <a:pt x="5996051" y="4431157"/>
                    <a:pt x="4653788" y="5709158"/>
                    <a:pt x="2997962" y="5709158"/>
                  </a:cubicBezTo>
                  <a:cubicBezTo>
                    <a:pt x="1342136" y="5709158"/>
                    <a:pt x="0" y="4431157"/>
                    <a:pt x="0" y="2854579"/>
                  </a:cubicBezTo>
                  <a:close/>
                </a:path>
              </a:pathLst>
            </a:custGeom>
            <a:blipFill>
              <a:blip r:embed="rId21"/>
              <a:stretch>
                <a:fillRect t="-23961" b="-23961"/>
              </a:stretch>
            </a:blipFill>
          </p:spPr>
          <p:txBody>
            <a:bodyPr/>
            <a:lstStyle/>
            <a:p>
              <a:endParaRPr lang="it-IT"/>
            </a:p>
          </p:txBody>
        </p:sp>
      </p:grpSp>
      <p:grpSp>
        <p:nvGrpSpPr>
          <p:cNvPr id="16" name="Group 16"/>
          <p:cNvGrpSpPr/>
          <p:nvPr/>
        </p:nvGrpSpPr>
        <p:grpSpPr>
          <a:xfrm>
            <a:off x="2685088" y="7792611"/>
            <a:ext cx="1258806" cy="1195381"/>
            <a:chOff x="0" y="0"/>
            <a:chExt cx="5975286" cy="5674222"/>
          </a:xfrm>
        </p:grpSpPr>
        <p:sp>
          <p:nvSpPr>
            <p:cNvPr id="17" name="Freeform 17"/>
            <p:cNvSpPr/>
            <p:nvPr/>
          </p:nvSpPr>
          <p:spPr>
            <a:xfrm>
              <a:off x="0" y="0"/>
              <a:ext cx="5975223" cy="5674233"/>
            </a:xfrm>
            <a:custGeom>
              <a:avLst/>
              <a:gdLst/>
              <a:ahLst/>
              <a:cxnLst/>
              <a:rect l="l" t="t" r="r" b="b"/>
              <a:pathLst>
                <a:path w="5975223" h="5674233">
                  <a:moveTo>
                    <a:pt x="0" y="2837053"/>
                  </a:moveTo>
                  <a:cubicBezTo>
                    <a:pt x="0" y="1270254"/>
                    <a:pt x="1337564" y="0"/>
                    <a:pt x="2987675" y="0"/>
                  </a:cubicBezTo>
                  <a:cubicBezTo>
                    <a:pt x="4637786" y="0"/>
                    <a:pt x="5975223" y="1270254"/>
                    <a:pt x="5975223" y="2837053"/>
                  </a:cubicBezTo>
                  <a:cubicBezTo>
                    <a:pt x="5975223" y="4403852"/>
                    <a:pt x="4637659" y="5674233"/>
                    <a:pt x="2987675" y="5674233"/>
                  </a:cubicBezTo>
                  <a:cubicBezTo>
                    <a:pt x="1337691" y="5674233"/>
                    <a:pt x="0" y="4403979"/>
                    <a:pt x="0" y="2837053"/>
                  </a:cubicBezTo>
                  <a:close/>
                </a:path>
              </a:pathLst>
            </a:custGeom>
            <a:blipFill>
              <a:blip r:embed="rId22"/>
              <a:stretch>
                <a:fillRect l="-23900" r="-23900"/>
              </a:stretch>
            </a:blipFill>
          </p:spPr>
          <p:txBody>
            <a:bodyPr/>
            <a:lstStyle/>
            <a:p>
              <a:endParaRPr lang="it-IT"/>
            </a:p>
          </p:txBody>
        </p:sp>
      </p:grpSp>
      <p:grpSp>
        <p:nvGrpSpPr>
          <p:cNvPr id="18" name="Group 18"/>
          <p:cNvGrpSpPr/>
          <p:nvPr/>
        </p:nvGrpSpPr>
        <p:grpSpPr>
          <a:xfrm>
            <a:off x="1339255" y="8074754"/>
            <a:ext cx="1087210" cy="108721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3"/>
              <a:stretch>
                <a:fillRect l="-25000" r="-25000"/>
              </a:stretch>
            </a:blipFill>
          </p:spPr>
          <p:txBody>
            <a:bodyPr/>
            <a:lstStyle/>
            <a:p>
              <a:endParaRPr lang="it-IT"/>
            </a:p>
          </p:txBody>
        </p:sp>
      </p:grpSp>
      <p:sp>
        <p:nvSpPr>
          <p:cNvPr id="20" name="Freeform 20"/>
          <p:cNvSpPr/>
          <p:nvPr/>
        </p:nvSpPr>
        <p:spPr>
          <a:xfrm rot="-65317">
            <a:off x="2487944" y="7599976"/>
            <a:ext cx="2259976" cy="2157250"/>
          </a:xfrm>
          <a:custGeom>
            <a:avLst/>
            <a:gdLst/>
            <a:ahLst/>
            <a:cxnLst/>
            <a:rect l="l" t="t" r="r" b="b"/>
            <a:pathLst>
              <a:path w="2259976" h="2157250">
                <a:moveTo>
                  <a:pt x="0" y="0"/>
                </a:moveTo>
                <a:lnTo>
                  <a:pt x="2259976" y="0"/>
                </a:lnTo>
                <a:lnTo>
                  <a:pt x="2259976" y="2157250"/>
                </a:lnTo>
                <a:lnTo>
                  <a:pt x="0" y="21572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it-IT"/>
          </a:p>
        </p:txBody>
      </p:sp>
      <p:sp>
        <p:nvSpPr>
          <p:cNvPr id="21" name="Freeform 21"/>
          <p:cNvSpPr/>
          <p:nvPr/>
        </p:nvSpPr>
        <p:spPr>
          <a:xfrm rot="5077689">
            <a:off x="635931" y="7943025"/>
            <a:ext cx="2016327" cy="1924675"/>
          </a:xfrm>
          <a:custGeom>
            <a:avLst/>
            <a:gdLst/>
            <a:ahLst/>
            <a:cxnLst/>
            <a:rect l="l" t="t" r="r" b="b"/>
            <a:pathLst>
              <a:path w="2016327" h="1924675">
                <a:moveTo>
                  <a:pt x="0" y="0"/>
                </a:moveTo>
                <a:lnTo>
                  <a:pt x="2016327" y="0"/>
                </a:lnTo>
                <a:lnTo>
                  <a:pt x="2016327" y="1924675"/>
                </a:lnTo>
                <a:lnTo>
                  <a:pt x="0" y="192467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it-IT"/>
          </a:p>
        </p:txBody>
      </p:sp>
      <p:grpSp>
        <p:nvGrpSpPr>
          <p:cNvPr id="22" name="Group 22"/>
          <p:cNvGrpSpPr/>
          <p:nvPr/>
        </p:nvGrpSpPr>
        <p:grpSpPr>
          <a:xfrm>
            <a:off x="11538676" y="5968994"/>
            <a:ext cx="2224322" cy="2231365"/>
            <a:chOff x="0" y="0"/>
            <a:chExt cx="812800" cy="815374"/>
          </a:xfrm>
        </p:grpSpPr>
        <p:sp>
          <p:nvSpPr>
            <p:cNvPr id="23" name="Freeform 23"/>
            <p:cNvSpPr/>
            <p:nvPr/>
          </p:nvSpPr>
          <p:spPr>
            <a:xfrm>
              <a:off x="0" y="0"/>
              <a:ext cx="812800" cy="815374"/>
            </a:xfrm>
            <a:custGeom>
              <a:avLst/>
              <a:gdLst/>
              <a:ahLst/>
              <a:cxnLst/>
              <a:rect l="l" t="t" r="r" b="b"/>
              <a:pathLst>
                <a:path w="812800" h="815374">
                  <a:moveTo>
                    <a:pt x="0" y="0"/>
                  </a:moveTo>
                  <a:lnTo>
                    <a:pt x="812800" y="0"/>
                  </a:lnTo>
                  <a:lnTo>
                    <a:pt x="812800" y="815374"/>
                  </a:lnTo>
                  <a:lnTo>
                    <a:pt x="0" y="815374"/>
                  </a:lnTo>
                  <a:close/>
                </a:path>
              </a:pathLst>
            </a:custGeom>
            <a:solidFill>
              <a:srgbClr val="FFFFFF"/>
            </a:solidFill>
          </p:spPr>
          <p:txBody>
            <a:bodyPr/>
            <a:lstStyle/>
            <a:p>
              <a:endParaRPr lang="it-IT"/>
            </a:p>
          </p:txBody>
        </p:sp>
        <p:sp>
          <p:nvSpPr>
            <p:cNvPr id="24" name="TextBox 24"/>
            <p:cNvSpPr txBox="1"/>
            <p:nvPr/>
          </p:nvSpPr>
          <p:spPr>
            <a:xfrm>
              <a:off x="0" y="-19050"/>
              <a:ext cx="812800" cy="834424"/>
            </a:xfrm>
            <a:prstGeom prst="rect">
              <a:avLst/>
            </a:prstGeom>
          </p:spPr>
          <p:txBody>
            <a:bodyPr lIns="36614" tIns="36614" rIns="36614" bIns="36614" rtlCol="0" anchor="ctr"/>
            <a:lstStyle/>
            <a:p>
              <a:pPr algn="ctr">
                <a:lnSpc>
                  <a:spcPts val="3119"/>
                </a:lnSpc>
              </a:pPr>
              <a:endParaRPr/>
            </a:p>
          </p:txBody>
        </p:sp>
      </p:grpSp>
      <p:grpSp>
        <p:nvGrpSpPr>
          <p:cNvPr id="25" name="Group 25"/>
          <p:cNvGrpSpPr/>
          <p:nvPr/>
        </p:nvGrpSpPr>
        <p:grpSpPr>
          <a:xfrm>
            <a:off x="13619638" y="334457"/>
            <a:ext cx="4315824" cy="5179252"/>
            <a:chOff x="110180" y="0"/>
            <a:chExt cx="5754432" cy="6905670"/>
          </a:xfrm>
        </p:grpSpPr>
        <p:grpSp>
          <p:nvGrpSpPr>
            <p:cNvPr id="26" name="Group 26"/>
            <p:cNvGrpSpPr/>
            <p:nvPr/>
          </p:nvGrpSpPr>
          <p:grpSpPr>
            <a:xfrm>
              <a:off x="917027" y="310745"/>
              <a:ext cx="4616447" cy="6594925"/>
              <a:chOff x="0" y="0"/>
              <a:chExt cx="4445000" cy="6350000"/>
            </a:xfrm>
          </p:grpSpPr>
          <p:sp>
            <p:nvSpPr>
              <p:cNvPr id="27" name="Freeform 27"/>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28" name="Group 28"/>
            <p:cNvGrpSpPr/>
            <p:nvPr/>
          </p:nvGrpSpPr>
          <p:grpSpPr>
            <a:xfrm>
              <a:off x="1091765" y="560371"/>
              <a:ext cx="4266971" cy="6095672"/>
              <a:chOff x="0" y="0"/>
              <a:chExt cx="4445000" cy="6350000"/>
            </a:xfrm>
          </p:grpSpPr>
          <p:sp>
            <p:nvSpPr>
              <p:cNvPr id="29" name="Freeform 29"/>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6"/>
                <a:stretch>
                  <a:fillRect l="-56809" r="-56809"/>
                </a:stretch>
              </a:blipFill>
            </p:spPr>
            <p:txBody>
              <a:bodyPr/>
              <a:lstStyle/>
              <a:p>
                <a:endParaRPr lang="it-IT"/>
              </a:p>
            </p:txBody>
          </p:sp>
        </p:grpSp>
        <p:grpSp>
          <p:nvGrpSpPr>
            <p:cNvPr id="30" name="Group 30"/>
            <p:cNvGrpSpPr/>
            <p:nvPr/>
          </p:nvGrpSpPr>
          <p:grpSpPr>
            <a:xfrm>
              <a:off x="136814" y="0"/>
              <a:ext cx="5727798" cy="1659442"/>
              <a:chOff x="0" y="0"/>
              <a:chExt cx="1402747" cy="406400"/>
            </a:xfrm>
          </p:grpSpPr>
          <p:sp>
            <p:nvSpPr>
              <p:cNvPr id="31" name="Freeform 31"/>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32" name="TextBox 32"/>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36" name="TextBox 36"/>
            <p:cNvSpPr txBox="1"/>
            <p:nvPr/>
          </p:nvSpPr>
          <p:spPr>
            <a:xfrm>
              <a:off x="1350772" y="147472"/>
              <a:ext cx="3661839" cy="1244754"/>
            </a:xfrm>
            <a:prstGeom prst="rect">
              <a:avLst/>
            </a:prstGeom>
          </p:spPr>
          <p:txBody>
            <a:bodyPr lIns="0" tIns="0" rIns="0" bIns="0" rtlCol="0" anchor="t">
              <a:spAutoFit/>
            </a:bodyPr>
            <a:lstStyle/>
            <a:p>
              <a:pPr algn="just">
                <a:lnSpc>
                  <a:spcPts val="3110"/>
                </a:lnSpc>
              </a:pPr>
              <a:r>
                <a:rPr lang="en-US" sz="2222">
                  <a:solidFill>
                    <a:srgbClr val="FFFFFF"/>
                  </a:solidFill>
                  <a:latin typeface="Poppins"/>
                  <a:ea typeface="Poppins"/>
                  <a:cs typeface="Poppins"/>
                  <a:sym typeface="Poppins"/>
                </a:rPr>
                <a:t>Food authenticity:</a:t>
              </a:r>
            </a:p>
            <a:p>
              <a:pPr algn="just">
                <a:lnSpc>
                  <a:spcPts val="2150"/>
                </a:lnSpc>
                <a:spcBef>
                  <a:spcPct val="0"/>
                </a:spcBef>
              </a:pPr>
              <a:r>
                <a:rPr lang="en-US" sz="1535">
                  <a:solidFill>
                    <a:srgbClr val="FFFFFF"/>
                  </a:solidFill>
                  <a:latin typeface="Poppins"/>
                  <a:ea typeface="Poppins"/>
                  <a:cs typeface="Poppins"/>
                  <a:sym typeface="Poppins"/>
                </a:rPr>
                <a:t> detection of adulterated </a:t>
              </a:r>
              <a:r>
                <a:rPr lang="en-US" sz="1535" b="1">
                  <a:solidFill>
                    <a:srgbClr val="FFFFFF"/>
                  </a:solidFill>
                  <a:latin typeface="Poppins Bold"/>
                  <a:ea typeface="Poppins Bold"/>
                  <a:cs typeface="Poppins Bold"/>
                  <a:sym typeface="Poppins Bold"/>
                </a:rPr>
                <a:t>saffron</a:t>
              </a:r>
              <a:r>
                <a:rPr lang="en-US" sz="1535">
                  <a:solidFill>
                    <a:srgbClr val="FFFFFF"/>
                  </a:solidFill>
                  <a:latin typeface="Poppins"/>
                  <a:ea typeface="Poppins"/>
                  <a:cs typeface="Poppins"/>
                  <a:sym typeface="Poppins"/>
                </a:rPr>
                <a:t> by</a:t>
              </a:r>
              <a:r>
                <a:rPr lang="en-US" sz="1535" b="1">
                  <a:solidFill>
                    <a:srgbClr val="FFFFFF"/>
                  </a:solidFill>
                  <a:latin typeface="Poppins Bold"/>
                  <a:ea typeface="Poppins Bold"/>
                  <a:cs typeface="Poppins Bold"/>
                  <a:sym typeface="Poppins Bold"/>
                </a:rPr>
                <a:t> low-cost spices</a:t>
              </a:r>
              <a:r>
                <a:rPr lang="en-US" sz="1535">
                  <a:solidFill>
                    <a:srgbClr val="FFFFFF"/>
                  </a:solidFill>
                  <a:latin typeface="Poppins"/>
                  <a:ea typeface="Poppins"/>
                  <a:cs typeface="Poppins"/>
                  <a:sym typeface="Poppins"/>
                </a:rPr>
                <a:t>  </a:t>
              </a:r>
            </a:p>
          </p:txBody>
        </p:sp>
      </p:grpSp>
      <p:grpSp>
        <p:nvGrpSpPr>
          <p:cNvPr id="38" name="Group 38"/>
          <p:cNvGrpSpPr/>
          <p:nvPr/>
        </p:nvGrpSpPr>
        <p:grpSpPr>
          <a:xfrm rot="5400000">
            <a:off x="10912813" y="7290183"/>
            <a:ext cx="4068297" cy="1349720"/>
            <a:chOff x="0" y="0"/>
            <a:chExt cx="1486616" cy="493208"/>
          </a:xfrm>
        </p:grpSpPr>
        <p:sp>
          <p:nvSpPr>
            <p:cNvPr id="39" name="Freeform 39"/>
            <p:cNvSpPr/>
            <p:nvPr/>
          </p:nvSpPr>
          <p:spPr>
            <a:xfrm>
              <a:off x="0" y="0"/>
              <a:ext cx="1486616" cy="493208"/>
            </a:xfrm>
            <a:custGeom>
              <a:avLst/>
              <a:gdLst/>
              <a:ahLst/>
              <a:cxnLst/>
              <a:rect l="l" t="t" r="r" b="b"/>
              <a:pathLst>
                <a:path w="1486616" h="493208">
                  <a:moveTo>
                    <a:pt x="1486616" y="246604"/>
                  </a:moveTo>
                  <a:lnTo>
                    <a:pt x="1080216" y="0"/>
                  </a:lnTo>
                  <a:lnTo>
                    <a:pt x="1080216" y="203200"/>
                  </a:lnTo>
                  <a:lnTo>
                    <a:pt x="0" y="203200"/>
                  </a:lnTo>
                  <a:lnTo>
                    <a:pt x="0" y="290008"/>
                  </a:lnTo>
                  <a:lnTo>
                    <a:pt x="1080216" y="290008"/>
                  </a:lnTo>
                  <a:lnTo>
                    <a:pt x="1080216" y="493208"/>
                  </a:lnTo>
                  <a:lnTo>
                    <a:pt x="1486616" y="246604"/>
                  </a:lnTo>
                  <a:close/>
                </a:path>
              </a:pathLst>
            </a:custGeom>
            <a:solidFill>
              <a:srgbClr val="BEE6DC"/>
            </a:solidFill>
          </p:spPr>
          <p:txBody>
            <a:bodyPr/>
            <a:lstStyle/>
            <a:p>
              <a:endParaRPr lang="it-IT"/>
            </a:p>
          </p:txBody>
        </p:sp>
        <p:sp>
          <p:nvSpPr>
            <p:cNvPr id="40" name="TextBox 40"/>
            <p:cNvSpPr txBox="1"/>
            <p:nvPr/>
          </p:nvSpPr>
          <p:spPr>
            <a:xfrm>
              <a:off x="0" y="184150"/>
              <a:ext cx="1385016" cy="105858"/>
            </a:xfrm>
            <a:prstGeom prst="rect">
              <a:avLst/>
            </a:prstGeom>
          </p:spPr>
          <p:txBody>
            <a:bodyPr lIns="36614" tIns="36614" rIns="36614" bIns="36614" rtlCol="0" anchor="ctr"/>
            <a:lstStyle/>
            <a:p>
              <a:pPr algn="ctr">
                <a:lnSpc>
                  <a:spcPts val="3119"/>
                </a:lnSpc>
              </a:pPr>
              <a:endParaRPr/>
            </a:p>
          </p:txBody>
        </p:sp>
      </p:grpSp>
      <p:sp>
        <p:nvSpPr>
          <p:cNvPr id="41" name="Freeform 41"/>
          <p:cNvSpPr/>
          <p:nvPr/>
        </p:nvSpPr>
        <p:spPr>
          <a:xfrm>
            <a:off x="2718758" y="2843090"/>
            <a:ext cx="906015" cy="906015"/>
          </a:xfrm>
          <a:custGeom>
            <a:avLst/>
            <a:gdLst/>
            <a:ahLst/>
            <a:cxnLst/>
            <a:rect l="l" t="t" r="r" b="b"/>
            <a:pathLst>
              <a:path w="906015" h="906015">
                <a:moveTo>
                  <a:pt x="0" y="0"/>
                </a:moveTo>
                <a:lnTo>
                  <a:pt x="906015" y="0"/>
                </a:lnTo>
                <a:lnTo>
                  <a:pt x="906015" y="906014"/>
                </a:lnTo>
                <a:lnTo>
                  <a:pt x="0" y="906014"/>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it-IT"/>
          </a:p>
        </p:txBody>
      </p:sp>
      <p:sp>
        <p:nvSpPr>
          <p:cNvPr id="42" name="Freeform 42"/>
          <p:cNvSpPr/>
          <p:nvPr/>
        </p:nvSpPr>
        <p:spPr>
          <a:xfrm>
            <a:off x="4801683" y="4801355"/>
            <a:ext cx="949434" cy="949434"/>
          </a:xfrm>
          <a:custGeom>
            <a:avLst/>
            <a:gdLst/>
            <a:ahLst/>
            <a:cxnLst/>
            <a:rect l="l" t="t" r="r" b="b"/>
            <a:pathLst>
              <a:path w="949434" h="949434">
                <a:moveTo>
                  <a:pt x="0" y="0"/>
                </a:moveTo>
                <a:lnTo>
                  <a:pt x="949434" y="0"/>
                </a:lnTo>
                <a:lnTo>
                  <a:pt x="949434" y="949434"/>
                </a:lnTo>
                <a:lnTo>
                  <a:pt x="0" y="949434"/>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endParaRPr lang="it-IT"/>
          </a:p>
        </p:txBody>
      </p:sp>
      <p:grpSp>
        <p:nvGrpSpPr>
          <p:cNvPr id="43" name="Group 43"/>
          <p:cNvGrpSpPr/>
          <p:nvPr/>
        </p:nvGrpSpPr>
        <p:grpSpPr>
          <a:xfrm>
            <a:off x="10311402" y="6707412"/>
            <a:ext cx="4220051" cy="4176063"/>
            <a:chOff x="0" y="0"/>
            <a:chExt cx="838304" cy="829565"/>
          </a:xfrm>
        </p:grpSpPr>
        <p:sp>
          <p:nvSpPr>
            <p:cNvPr id="44" name="Freeform 44"/>
            <p:cNvSpPr/>
            <p:nvPr/>
          </p:nvSpPr>
          <p:spPr>
            <a:xfrm>
              <a:off x="0" y="0"/>
              <a:ext cx="838304" cy="829565"/>
            </a:xfrm>
            <a:custGeom>
              <a:avLst/>
              <a:gdLst/>
              <a:ahLst/>
              <a:cxnLst/>
              <a:rect l="l" t="t" r="r" b="b"/>
              <a:pathLst>
                <a:path w="838304" h="829565">
                  <a:moveTo>
                    <a:pt x="419152" y="0"/>
                  </a:moveTo>
                  <a:cubicBezTo>
                    <a:pt x="187661" y="0"/>
                    <a:pt x="0" y="185705"/>
                    <a:pt x="0" y="414783"/>
                  </a:cubicBezTo>
                  <a:cubicBezTo>
                    <a:pt x="0" y="643861"/>
                    <a:pt x="187661" y="829565"/>
                    <a:pt x="419152" y="829565"/>
                  </a:cubicBezTo>
                  <a:cubicBezTo>
                    <a:pt x="650643" y="829565"/>
                    <a:pt x="838304" y="643861"/>
                    <a:pt x="838304" y="414783"/>
                  </a:cubicBezTo>
                  <a:cubicBezTo>
                    <a:pt x="838304" y="185705"/>
                    <a:pt x="650643" y="0"/>
                    <a:pt x="419152" y="0"/>
                  </a:cubicBezTo>
                  <a:close/>
                </a:path>
              </a:pathLst>
            </a:custGeom>
            <a:blipFill>
              <a:blip r:embed="rId31"/>
              <a:stretch>
                <a:fillRect l="-38002" r="-38002"/>
              </a:stretch>
            </a:blipFill>
          </p:spPr>
          <p:txBody>
            <a:bodyPr/>
            <a:lstStyle/>
            <a:p>
              <a:endParaRPr lang="it-IT"/>
            </a:p>
          </p:txBody>
        </p:sp>
      </p:grpSp>
      <p:sp>
        <p:nvSpPr>
          <p:cNvPr id="45" name="Freeform 45"/>
          <p:cNvSpPr/>
          <p:nvPr/>
        </p:nvSpPr>
        <p:spPr>
          <a:xfrm rot="-1477067">
            <a:off x="226927" y="5452731"/>
            <a:ext cx="1437241" cy="1363583"/>
          </a:xfrm>
          <a:custGeom>
            <a:avLst/>
            <a:gdLst/>
            <a:ahLst/>
            <a:cxnLst/>
            <a:rect l="l" t="t" r="r" b="b"/>
            <a:pathLst>
              <a:path w="1437241" h="1363583">
                <a:moveTo>
                  <a:pt x="0" y="0"/>
                </a:moveTo>
                <a:lnTo>
                  <a:pt x="1437241" y="0"/>
                </a:lnTo>
                <a:lnTo>
                  <a:pt x="1437241" y="1363583"/>
                </a:lnTo>
                <a:lnTo>
                  <a:pt x="0" y="1363583"/>
                </a:lnTo>
                <a:lnTo>
                  <a:pt x="0" y="0"/>
                </a:lnTo>
                <a:close/>
              </a:path>
            </a:pathLst>
          </a:custGeom>
          <a:blipFill>
            <a:blip r:embed="rId32"/>
            <a:stretch>
              <a:fillRect/>
            </a:stretch>
          </a:blipFill>
        </p:spPr>
        <p:txBody>
          <a:bodyPr/>
          <a:lstStyle/>
          <a:p>
            <a:endParaRPr lang="it-IT"/>
          </a:p>
        </p:txBody>
      </p:sp>
      <p:sp>
        <p:nvSpPr>
          <p:cNvPr id="46" name="TextBox 46"/>
          <p:cNvSpPr txBox="1"/>
          <p:nvPr/>
        </p:nvSpPr>
        <p:spPr>
          <a:xfrm>
            <a:off x="8739736" y="6393159"/>
            <a:ext cx="1969097" cy="1323436"/>
          </a:xfrm>
          <a:prstGeom prst="rect">
            <a:avLst/>
          </a:prstGeom>
        </p:spPr>
        <p:txBody>
          <a:bodyPr lIns="0" tIns="0" rIns="0" bIns="0" rtlCol="0" anchor="t">
            <a:spAutoFit/>
          </a:bodyPr>
          <a:lstStyle/>
          <a:p>
            <a:pPr algn="ctr">
              <a:lnSpc>
                <a:spcPts val="2106"/>
              </a:lnSpc>
              <a:spcBef>
                <a:spcPct val="0"/>
              </a:spcBef>
            </a:pPr>
            <a:r>
              <a:rPr lang="en-US" sz="1755">
                <a:solidFill>
                  <a:srgbClr val="404040"/>
                </a:solidFill>
                <a:latin typeface="Poppins"/>
                <a:ea typeface="Poppins"/>
                <a:cs typeface="Poppins"/>
                <a:sym typeface="Poppins"/>
              </a:rPr>
              <a:t>Calibration curves in saffron adulterated with safflower or turmeric powder </a:t>
            </a:r>
          </a:p>
        </p:txBody>
      </p:sp>
      <p:sp>
        <p:nvSpPr>
          <p:cNvPr id="47" name="TextBox 47"/>
          <p:cNvSpPr txBox="1"/>
          <p:nvPr/>
        </p:nvSpPr>
        <p:spPr>
          <a:xfrm>
            <a:off x="11029832" y="4855357"/>
            <a:ext cx="1839206" cy="1584313"/>
          </a:xfrm>
          <a:prstGeom prst="rect">
            <a:avLst/>
          </a:prstGeom>
        </p:spPr>
        <p:txBody>
          <a:bodyPr lIns="0" tIns="0" rIns="0" bIns="0" rtlCol="0" anchor="t">
            <a:spAutoFit/>
          </a:bodyPr>
          <a:lstStyle/>
          <a:p>
            <a:pPr algn="ctr">
              <a:lnSpc>
                <a:spcPts val="2106"/>
              </a:lnSpc>
              <a:spcBef>
                <a:spcPct val="0"/>
              </a:spcBef>
            </a:pPr>
            <a:r>
              <a:rPr lang="en-US" sz="1755">
                <a:solidFill>
                  <a:srgbClr val="404040"/>
                </a:solidFill>
                <a:latin typeface="Poppins"/>
                <a:ea typeface="Poppins"/>
                <a:cs typeface="Poppins"/>
                <a:sym typeface="Poppins"/>
              </a:rPr>
              <a:t>Application of the developed multi-target method to adulterated saffron samples </a:t>
            </a:r>
          </a:p>
        </p:txBody>
      </p:sp>
      <p:sp>
        <p:nvSpPr>
          <p:cNvPr id="48" name="TextBox 48"/>
          <p:cNvSpPr txBox="1"/>
          <p:nvPr/>
        </p:nvSpPr>
        <p:spPr>
          <a:xfrm>
            <a:off x="2643897" y="4519085"/>
            <a:ext cx="1096929" cy="279927"/>
          </a:xfrm>
          <a:prstGeom prst="rect">
            <a:avLst/>
          </a:prstGeom>
        </p:spPr>
        <p:txBody>
          <a:bodyPr lIns="0" tIns="0" rIns="0" bIns="0" rtlCol="0" anchor="t">
            <a:spAutoFit/>
          </a:bodyPr>
          <a:lstStyle/>
          <a:p>
            <a:pPr algn="ctr">
              <a:lnSpc>
                <a:spcPts val="2106"/>
              </a:lnSpc>
            </a:pPr>
            <a:r>
              <a:rPr lang="en-US" sz="1755" b="1">
                <a:solidFill>
                  <a:srgbClr val="404040"/>
                </a:solidFill>
                <a:latin typeface="Poppins Bold"/>
                <a:ea typeface="Poppins Bold"/>
                <a:cs typeface="Poppins Bold"/>
                <a:sym typeface="Poppins Bold"/>
              </a:rPr>
              <a:t>STEP 1</a:t>
            </a:r>
          </a:p>
        </p:txBody>
      </p:sp>
      <p:sp>
        <p:nvSpPr>
          <p:cNvPr id="49" name="TextBox 49"/>
          <p:cNvSpPr txBox="1"/>
          <p:nvPr/>
        </p:nvSpPr>
        <p:spPr>
          <a:xfrm>
            <a:off x="4727935" y="5949944"/>
            <a:ext cx="1096929" cy="279927"/>
          </a:xfrm>
          <a:prstGeom prst="rect">
            <a:avLst/>
          </a:prstGeom>
        </p:spPr>
        <p:txBody>
          <a:bodyPr lIns="0" tIns="0" rIns="0" bIns="0" rtlCol="0" anchor="t">
            <a:spAutoFit/>
          </a:bodyPr>
          <a:lstStyle/>
          <a:p>
            <a:pPr algn="ctr">
              <a:lnSpc>
                <a:spcPts val="2106"/>
              </a:lnSpc>
            </a:pPr>
            <a:r>
              <a:rPr lang="en-US" sz="1755" b="1">
                <a:solidFill>
                  <a:srgbClr val="404040"/>
                </a:solidFill>
                <a:latin typeface="Poppins Bold"/>
                <a:ea typeface="Poppins Bold"/>
                <a:cs typeface="Poppins Bold"/>
                <a:sym typeface="Poppins Bold"/>
              </a:rPr>
              <a:t>STEP 2</a:t>
            </a:r>
          </a:p>
        </p:txBody>
      </p:sp>
      <p:sp>
        <p:nvSpPr>
          <p:cNvPr id="50" name="TextBox 50"/>
          <p:cNvSpPr txBox="1"/>
          <p:nvPr/>
        </p:nvSpPr>
        <p:spPr>
          <a:xfrm>
            <a:off x="4394078" y="6468774"/>
            <a:ext cx="1839206" cy="1323436"/>
          </a:xfrm>
          <a:prstGeom prst="rect">
            <a:avLst/>
          </a:prstGeom>
        </p:spPr>
        <p:txBody>
          <a:bodyPr lIns="0" tIns="0" rIns="0" bIns="0" rtlCol="0" anchor="t">
            <a:spAutoFit/>
          </a:bodyPr>
          <a:lstStyle/>
          <a:p>
            <a:pPr algn="ctr">
              <a:lnSpc>
                <a:spcPts val="2106"/>
              </a:lnSpc>
              <a:spcBef>
                <a:spcPct val="0"/>
              </a:spcBef>
            </a:pPr>
            <a:r>
              <a:rPr lang="en-US" sz="1755">
                <a:solidFill>
                  <a:srgbClr val="404040"/>
                </a:solidFill>
                <a:latin typeface="Poppins"/>
                <a:ea typeface="Poppins"/>
                <a:cs typeface="Poppins"/>
                <a:sym typeface="Poppins"/>
              </a:rPr>
              <a:t>Identification of ion transitions for each adulterating compound</a:t>
            </a:r>
          </a:p>
        </p:txBody>
      </p:sp>
      <p:sp>
        <p:nvSpPr>
          <p:cNvPr id="51" name="TextBox 51"/>
          <p:cNvSpPr txBox="1"/>
          <p:nvPr/>
        </p:nvSpPr>
        <p:spPr>
          <a:xfrm>
            <a:off x="11311150" y="4519085"/>
            <a:ext cx="1096929" cy="279927"/>
          </a:xfrm>
          <a:prstGeom prst="rect">
            <a:avLst/>
          </a:prstGeom>
        </p:spPr>
        <p:txBody>
          <a:bodyPr lIns="0" tIns="0" rIns="0" bIns="0" rtlCol="0" anchor="t">
            <a:spAutoFit/>
          </a:bodyPr>
          <a:lstStyle/>
          <a:p>
            <a:pPr algn="ctr">
              <a:lnSpc>
                <a:spcPts val="2106"/>
              </a:lnSpc>
            </a:pPr>
            <a:r>
              <a:rPr lang="en-US" sz="1755" b="1">
                <a:solidFill>
                  <a:srgbClr val="404040"/>
                </a:solidFill>
                <a:latin typeface="Poppins Bold"/>
                <a:ea typeface="Poppins Bold"/>
                <a:cs typeface="Poppins Bold"/>
                <a:sym typeface="Poppins Bold"/>
              </a:rPr>
              <a:t>STEP 5</a:t>
            </a:r>
          </a:p>
        </p:txBody>
      </p:sp>
      <p:sp>
        <p:nvSpPr>
          <p:cNvPr id="52" name="TextBox 52"/>
          <p:cNvSpPr txBox="1"/>
          <p:nvPr/>
        </p:nvSpPr>
        <p:spPr>
          <a:xfrm>
            <a:off x="6965521" y="4519085"/>
            <a:ext cx="1327138" cy="279927"/>
          </a:xfrm>
          <a:prstGeom prst="rect">
            <a:avLst/>
          </a:prstGeom>
        </p:spPr>
        <p:txBody>
          <a:bodyPr lIns="0" tIns="0" rIns="0" bIns="0" rtlCol="0" anchor="t">
            <a:spAutoFit/>
          </a:bodyPr>
          <a:lstStyle/>
          <a:p>
            <a:pPr algn="ctr">
              <a:lnSpc>
                <a:spcPts val="2106"/>
              </a:lnSpc>
            </a:pPr>
            <a:r>
              <a:rPr lang="en-US" sz="1755" b="1">
                <a:solidFill>
                  <a:srgbClr val="404040"/>
                </a:solidFill>
                <a:latin typeface="Poppins Bold"/>
                <a:ea typeface="Poppins Bold"/>
                <a:cs typeface="Poppins Bold"/>
                <a:sym typeface="Poppins Bold"/>
              </a:rPr>
              <a:t>STEP 3</a:t>
            </a:r>
          </a:p>
        </p:txBody>
      </p:sp>
      <p:sp>
        <p:nvSpPr>
          <p:cNvPr id="53" name="TextBox 53"/>
          <p:cNvSpPr txBox="1"/>
          <p:nvPr/>
        </p:nvSpPr>
        <p:spPr>
          <a:xfrm>
            <a:off x="6722110" y="4862222"/>
            <a:ext cx="1711479" cy="1584313"/>
          </a:xfrm>
          <a:prstGeom prst="rect">
            <a:avLst/>
          </a:prstGeom>
        </p:spPr>
        <p:txBody>
          <a:bodyPr lIns="0" tIns="0" rIns="0" bIns="0" rtlCol="0" anchor="t">
            <a:spAutoFit/>
          </a:bodyPr>
          <a:lstStyle/>
          <a:p>
            <a:pPr algn="ctr">
              <a:lnSpc>
                <a:spcPts val="2106"/>
              </a:lnSpc>
              <a:spcBef>
                <a:spcPct val="0"/>
              </a:spcBef>
            </a:pPr>
            <a:r>
              <a:rPr lang="en-US" sz="1755">
                <a:solidFill>
                  <a:srgbClr val="404040"/>
                </a:solidFill>
                <a:latin typeface="Poppins"/>
                <a:ea typeface="Poppins"/>
                <a:cs typeface="Poppins"/>
                <a:sym typeface="Poppins"/>
              </a:rPr>
              <a:t>Optimization of DART and MS settings for MRM-DART TQ MS/MS analysis</a:t>
            </a:r>
          </a:p>
        </p:txBody>
      </p:sp>
      <p:sp>
        <p:nvSpPr>
          <p:cNvPr id="54" name="TextBox 54"/>
          <p:cNvSpPr txBox="1"/>
          <p:nvPr/>
        </p:nvSpPr>
        <p:spPr>
          <a:xfrm>
            <a:off x="9074995" y="5949944"/>
            <a:ext cx="1236407" cy="279927"/>
          </a:xfrm>
          <a:prstGeom prst="rect">
            <a:avLst/>
          </a:prstGeom>
        </p:spPr>
        <p:txBody>
          <a:bodyPr lIns="0" tIns="0" rIns="0" bIns="0" rtlCol="0" anchor="t">
            <a:spAutoFit/>
          </a:bodyPr>
          <a:lstStyle/>
          <a:p>
            <a:pPr algn="ctr">
              <a:lnSpc>
                <a:spcPts val="2106"/>
              </a:lnSpc>
            </a:pPr>
            <a:r>
              <a:rPr lang="en-US" sz="1755" b="1">
                <a:solidFill>
                  <a:srgbClr val="404040"/>
                </a:solidFill>
                <a:latin typeface="Poppins Bold"/>
                <a:ea typeface="Poppins Bold"/>
                <a:cs typeface="Poppins Bold"/>
                <a:sym typeface="Poppins Bold"/>
              </a:rPr>
              <a:t>STEP 4</a:t>
            </a:r>
          </a:p>
        </p:txBody>
      </p:sp>
      <p:sp>
        <p:nvSpPr>
          <p:cNvPr id="55" name="TextBox 55"/>
          <p:cNvSpPr txBox="1"/>
          <p:nvPr/>
        </p:nvSpPr>
        <p:spPr>
          <a:xfrm rot="2622857">
            <a:off x="4032583" y="9078776"/>
            <a:ext cx="1116540" cy="259332"/>
          </a:xfrm>
          <a:prstGeom prst="rect">
            <a:avLst/>
          </a:prstGeom>
        </p:spPr>
        <p:txBody>
          <a:bodyPr lIns="0" tIns="0" rIns="0" bIns="0" rtlCol="0" anchor="t">
            <a:spAutoFit/>
          </a:bodyPr>
          <a:lstStyle/>
          <a:p>
            <a:pPr algn="ctr">
              <a:lnSpc>
                <a:spcPts val="1902"/>
              </a:lnSpc>
              <a:spcBef>
                <a:spcPct val="0"/>
              </a:spcBef>
            </a:pPr>
            <a:r>
              <a:rPr lang="en-US" sz="1585" b="1">
                <a:solidFill>
                  <a:srgbClr val="404040"/>
                </a:solidFill>
                <a:latin typeface="Poppins Bold"/>
                <a:ea typeface="Poppins Bold"/>
                <a:cs typeface="Poppins Bold"/>
                <a:sym typeface="Poppins Bold"/>
              </a:rPr>
              <a:t>safflower</a:t>
            </a:r>
          </a:p>
        </p:txBody>
      </p:sp>
      <p:sp>
        <p:nvSpPr>
          <p:cNvPr id="56" name="TextBox 56"/>
          <p:cNvSpPr txBox="1"/>
          <p:nvPr/>
        </p:nvSpPr>
        <p:spPr>
          <a:xfrm rot="-3016904">
            <a:off x="412217" y="9292619"/>
            <a:ext cx="963272" cy="259332"/>
          </a:xfrm>
          <a:prstGeom prst="rect">
            <a:avLst/>
          </a:prstGeom>
        </p:spPr>
        <p:txBody>
          <a:bodyPr lIns="0" tIns="0" rIns="0" bIns="0" rtlCol="0" anchor="t">
            <a:spAutoFit/>
          </a:bodyPr>
          <a:lstStyle/>
          <a:p>
            <a:pPr algn="ctr">
              <a:lnSpc>
                <a:spcPts val="1902"/>
              </a:lnSpc>
              <a:spcBef>
                <a:spcPct val="0"/>
              </a:spcBef>
            </a:pPr>
            <a:r>
              <a:rPr lang="en-US" sz="1585" b="1">
                <a:solidFill>
                  <a:srgbClr val="404040"/>
                </a:solidFill>
                <a:latin typeface="Poppins Bold"/>
                <a:ea typeface="Poppins Bold"/>
                <a:cs typeface="Poppins Bold"/>
                <a:sym typeface="Poppins Bold"/>
              </a:rPr>
              <a:t>turmeric</a:t>
            </a:r>
          </a:p>
        </p:txBody>
      </p:sp>
      <p:sp>
        <p:nvSpPr>
          <p:cNvPr id="57" name="TextBox 57"/>
          <p:cNvSpPr txBox="1"/>
          <p:nvPr/>
        </p:nvSpPr>
        <p:spPr>
          <a:xfrm>
            <a:off x="4568880" y="1843369"/>
            <a:ext cx="6742270" cy="590550"/>
          </a:xfrm>
          <a:prstGeom prst="rect">
            <a:avLst/>
          </a:prstGeom>
        </p:spPr>
        <p:txBody>
          <a:bodyPr wrap="square" lIns="0" tIns="0" rIns="0" bIns="0" rtlCol="0" anchor="t">
            <a:spAutoFit/>
          </a:bodyPr>
          <a:lstStyle/>
          <a:p>
            <a:pPr marL="0" lvl="0" indent="0" algn="l">
              <a:lnSpc>
                <a:spcPts val="4799"/>
              </a:lnSpc>
              <a:spcBef>
                <a:spcPct val="0"/>
              </a:spcBef>
            </a:pPr>
            <a:r>
              <a:rPr lang="en-US" sz="3999" b="1" u="none" strike="noStrike" spc="123" dirty="0">
                <a:solidFill>
                  <a:srgbClr val="58267E"/>
                </a:solidFill>
                <a:latin typeface="Playfair Display Heavy"/>
                <a:ea typeface="Playfair Display Heavy"/>
                <a:cs typeface="Playfair Display Heavy"/>
                <a:sym typeface="Playfair Display Heavy"/>
              </a:rPr>
              <a:t>DART-TQ parameters</a:t>
            </a:r>
          </a:p>
        </p:txBody>
      </p:sp>
      <p:sp>
        <p:nvSpPr>
          <p:cNvPr id="58" name="Freeform 58"/>
          <p:cNvSpPr/>
          <p:nvPr/>
        </p:nvSpPr>
        <p:spPr>
          <a:xfrm>
            <a:off x="14048748" y="7280681"/>
            <a:ext cx="1597701" cy="2777347"/>
          </a:xfrm>
          <a:custGeom>
            <a:avLst/>
            <a:gdLst/>
            <a:ahLst/>
            <a:cxnLst/>
            <a:rect l="l" t="t" r="r" b="b"/>
            <a:pathLst>
              <a:path w="1597701" h="2777347">
                <a:moveTo>
                  <a:pt x="0" y="0"/>
                </a:moveTo>
                <a:lnTo>
                  <a:pt x="1597701" y="0"/>
                </a:lnTo>
                <a:lnTo>
                  <a:pt x="1597701" y="2777347"/>
                </a:lnTo>
                <a:lnTo>
                  <a:pt x="0" y="2777347"/>
                </a:lnTo>
                <a:lnTo>
                  <a:pt x="0" y="0"/>
                </a:lnTo>
                <a:close/>
              </a:path>
            </a:pathLst>
          </a:custGeom>
          <a:blipFill>
            <a:blip r:embed="rId33"/>
            <a:stretch>
              <a:fillRect l="-3171" r="-3171"/>
            </a:stretch>
          </a:blipFill>
        </p:spPr>
        <p:txBody>
          <a:bodyPr/>
          <a:lstStyle/>
          <a:p>
            <a:endParaRPr lang="it-IT"/>
          </a:p>
        </p:txBody>
      </p:sp>
      <p:sp>
        <p:nvSpPr>
          <p:cNvPr id="59" name="Freeform 59"/>
          <p:cNvSpPr/>
          <p:nvPr/>
        </p:nvSpPr>
        <p:spPr>
          <a:xfrm>
            <a:off x="15819166" y="7441406"/>
            <a:ext cx="2456288" cy="2706353"/>
          </a:xfrm>
          <a:custGeom>
            <a:avLst/>
            <a:gdLst/>
            <a:ahLst/>
            <a:cxnLst/>
            <a:rect l="l" t="t" r="r" b="b"/>
            <a:pathLst>
              <a:path w="2456288" h="2706353">
                <a:moveTo>
                  <a:pt x="0" y="0"/>
                </a:moveTo>
                <a:lnTo>
                  <a:pt x="2456288" y="0"/>
                </a:lnTo>
                <a:lnTo>
                  <a:pt x="2456288" y="2706352"/>
                </a:lnTo>
                <a:lnTo>
                  <a:pt x="0" y="2706352"/>
                </a:lnTo>
                <a:lnTo>
                  <a:pt x="0" y="0"/>
                </a:lnTo>
                <a:close/>
              </a:path>
            </a:pathLst>
          </a:custGeom>
          <a:blipFill>
            <a:blip r:embed="rId34"/>
            <a:stretch>
              <a:fillRect t="-2946" r="-726" b="-3576"/>
            </a:stretch>
          </a:blipFill>
        </p:spPr>
        <p:txBody>
          <a:bodyPr/>
          <a:lstStyle/>
          <a:p>
            <a:endParaRPr lang="it-IT"/>
          </a:p>
        </p:txBody>
      </p:sp>
      <p:sp>
        <p:nvSpPr>
          <p:cNvPr id="60" name="CasellaDiTesto 59"/>
          <p:cNvSpPr txBox="1"/>
          <p:nvPr/>
        </p:nvSpPr>
        <p:spPr>
          <a:xfrm>
            <a:off x="5527233" y="9739249"/>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p:cNvSpPr>
          <p:nvPr/>
        </p:nvSpPr>
        <p:spPr>
          <a:xfrm>
            <a:off x="259229" y="2896563"/>
            <a:ext cx="7164825"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u="sng" dirty="0" smtClean="0">
                <a:solidFill>
                  <a:schemeClr val="bg2">
                    <a:lumMod val="25000"/>
                  </a:schemeClr>
                </a:solidFill>
              </a:rPr>
              <a:t>Scanning mode</a:t>
            </a:r>
            <a:r>
              <a:rPr lang="it-IT" b="1" dirty="0" smtClean="0">
                <a:solidFill>
                  <a:schemeClr val="bg2">
                    <a:lumMod val="25000"/>
                  </a:schemeClr>
                </a:solidFill>
              </a:rPr>
              <a:t>: </a:t>
            </a:r>
            <a:r>
              <a:rPr lang="it-IT" dirty="0" smtClean="0">
                <a:solidFill>
                  <a:schemeClr val="bg2">
                    <a:lumMod val="25000"/>
                  </a:schemeClr>
                </a:solidFill>
              </a:rPr>
              <a:t>Linear/ </a:t>
            </a:r>
            <a:r>
              <a:rPr lang="it-IT" dirty="0" err="1" smtClean="0">
                <a:solidFill>
                  <a:schemeClr val="bg2">
                    <a:lumMod val="25000"/>
                  </a:schemeClr>
                </a:solidFill>
              </a:rPr>
              <a:t>Circular</a:t>
            </a:r>
            <a:r>
              <a:rPr lang="it-IT" dirty="0" smtClean="0">
                <a:solidFill>
                  <a:schemeClr val="bg2">
                    <a:lumMod val="25000"/>
                  </a:schemeClr>
                </a:solidFill>
              </a:rPr>
              <a:t> scanning/ </a:t>
            </a:r>
            <a:r>
              <a:rPr lang="it-IT" dirty="0" err="1" smtClean="0">
                <a:solidFill>
                  <a:schemeClr val="bg2">
                    <a:lumMod val="25000"/>
                  </a:schemeClr>
                </a:solidFill>
              </a:rPr>
              <a:t>jumpshot</a:t>
            </a:r>
            <a:r>
              <a:rPr lang="it-IT" dirty="0" smtClean="0">
                <a:solidFill>
                  <a:schemeClr val="bg2">
                    <a:lumMod val="25000"/>
                  </a:schemeClr>
                </a:solidFill>
              </a:rPr>
              <a:t> </a:t>
            </a:r>
          </a:p>
          <a:p>
            <a:pPr marL="0" indent="0">
              <a:buNone/>
            </a:pPr>
            <a:r>
              <a:rPr lang="it-IT" dirty="0" err="1" smtClean="0">
                <a:solidFill>
                  <a:schemeClr val="bg2">
                    <a:lumMod val="25000"/>
                  </a:schemeClr>
                </a:solidFill>
              </a:rPr>
              <a:t>Other</a:t>
            </a:r>
            <a:r>
              <a:rPr lang="it-IT" dirty="0" smtClean="0">
                <a:solidFill>
                  <a:schemeClr val="bg2">
                    <a:lumMod val="25000"/>
                  </a:schemeClr>
                </a:solidFill>
              </a:rPr>
              <a:t> </a:t>
            </a:r>
            <a:r>
              <a:rPr lang="it-IT" dirty="0" err="1" smtClean="0">
                <a:solidFill>
                  <a:schemeClr val="bg2">
                    <a:lumMod val="25000"/>
                  </a:schemeClr>
                </a:solidFill>
              </a:rPr>
              <a:t>parameters</a:t>
            </a:r>
            <a:r>
              <a:rPr lang="it-IT" dirty="0" smtClean="0">
                <a:solidFill>
                  <a:schemeClr val="bg2">
                    <a:lumMod val="25000"/>
                  </a:schemeClr>
                </a:solidFill>
              </a:rPr>
              <a:t>: scanning </a:t>
            </a:r>
            <a:r>
              <a:rPr lang="it-IT" dirty="0" err="1" smtClean="0">
                <a:solidFill>
                  <a:schemeClr val="bg2">
                    <a:lumMod val="25000"/>
                  </a:schemeClr>
                </a:solidFill>
              </a:rPr>
              <a:t>speed</a:t>
            </a:r>
            <a:r>
              <a:rPr lang="it-IT" dirty="0" smtClean="0">
                <a:solidFill>
                  <a:schemeClr val="bg2">
                    <a:lumMod val="25000"/>
                  </a:schemeClr>
                </a:solidFill>
              </a:rPr>
              <a:t>, scanning </a:t>
            </a:r>
            <a:r>
              <a:rPr lang="it-IT" dirty="0" err="1" smtClean="0">
                <a:solidFill>
                  <a:schemeClr val="bg2">
                    <a:lumMod val="25000"/>
                  </a:schemeClr>
                </a:solidFill>
              </a:rPr>
              <a:t>range</a:t>
            </a:r>
            <a:endParaRPr lang="it-IT" dirty="0" smtClean="0">
              <a:solidFill>
                <a:schemeClr val="bg2">
                  <a:lumMod val="25000"/>
                </a:schemeClr>
              </a:solidFill>
            </a:endParaRPr>
          </a:p>
          <a:p>
            <a:pPr marL="0" indent="0">
              <a:buNone/>
            </a:pPr>
            <a:endParaRPr lang="it-IT" dirty="0" smtClean="0">
              <a:solidFill>
                <a:schemeClr val="bg2">
                  <a:lumMod val="25000"/>
                </a:schemeClr>
              </a:solidFill>
            </a:endParaRPr>
          </a:p>
          <a:p>
            <a:pPr marL="0" indent="0">
              <a:buNone/>
            </a:pPr>
            <a:r>
              <a:rPr lang="it-IT" b="1" u="sng" dirty="0" err="1" smtClean="0">
                <a:solidFill>
                  <a:schemeClr val="bg2">
                    <a:lumMod val="25000"/>
                  </a:schemeClr>
                </a:solidFill>
              </a:rPr>
              <a:t>Ion</a:t>
            </a:r>
            <a:r>
              <a:rPr lang="it-IT" b="1" u="sng" dirty="0" smtClean="0">
                <a:solidFill>
                  <a:schemeClr val="bg2">
                    <a:lumMod val="25000"/>
                  </a:schemeClr>
                </a:solidFill>
              </a:rPr>
              <a:t> source </a:t>
            </a:r>
            <a:r>
              <a:rPr lang="it-IT" b="1" u="sng" dirty="0" err="1" smtClean="0">
                <a:solidFill>
                  <a:schemeClr val="bg2">
                    <a:lumMod val="25000"/>
                  </a:schemeClr>
                </a:solidFill>
              </a:rPr>
              <a:t>parameters</a:t>
            </a:r>
            <a:r>
              <a:rPr lang="it-IT" b="1" dirty="0" smtClean="0">
                <a:solidFill>
                  <a:schemeClr val="bg2">
                    <a:lumMod val="25000"/>
                  </a:schemeClr>
                </a:solidFill>
              </a:rPr>
              <a:t>: </a:t>
            </a:r>
          </a:p>
          <a:p>
            <a:pPr marL="0" indent="0">
              <a:buNone/>
            </a:pPr>
            <a:r>
              <a:rPr lang="it-IT" dirty="0" err="1" smtClean="0">
                <a:solidFill>
                  <a:schemeClr val="bg2">
                    <a:lumMod val="25000"/>
                  </a:schemeClr>
                </a:solidFill>
              </a:rPr>
              <a:t>Grid</a:t>
            </a:r>
            <a:r>
              <a:rPr lang="it-IT" dirty="0" smtClean="0">
                <a:solidFill>
                  <a:schemeClr val="bg2">
                    <a:lumMod val="25000"/>
                  </a:schemeClr>
                </a:solidFill>
              </a:rPr>
              <a:t>/</a:t>
            </a:r>
            <a:r>
              <a:rPr lang="it-IT" dirty="0" err="1" smtClean="0">
                <a:solidFill>
                  <a:schemeClr val="bg2">
                    <a:lumMod val="25000"/>
                  </a:schemeClr>
                </a:solidFill>
              </a:rPr>
              <a:t>cone</a:t>
            </a:r>
            <a:r>
              <a:rPr lang="it-IT" dirty="0" smtClean="0">
                <a:solidFill>
                  <a:schemeClr val="bg2">
                    <a:lumMod val="25000"/>
                  </a:schemeClr>
                </a:solidFill>
              </a:rPr>
              <a:t> Voltage (40V)/ </a:t>
            </a:r>
          </a:p>
          <a:p>
            <a:pPr marL="0" indent="0">
              <a:buNone/>
            </a:pPr>
            <a:r>
              <a:rPr lang="it-IT" dirty="0" err="1" smtClean="0">
                <a:solidFill>
                  <a:schemeClr val="bg2">
                    <a:lumMod val="25000"/>
                  </a:schemeClr>
                </a:solidFill>
              </a:rPr>
              <a:t>Cone</a:t>
            </a:r>
            <a:r>
              <a:rPr lang="it-IT" dirty="0" smtClean="0">
                <a:solidFill>
                  <a:schemeClr val="bg2">
                    <a:lumMod val="25000"/>
                  </a:schemeClr>
                </a:solidFill>
              </a:rPr>
              <a:t> temperature (350°C)</a:t>
            </a:r>
          </a:p>
          <a:p>
            <a:pPr marL="0" indent="0">
              <a:buNone/>
            </a:pPr>
            <a:r>
              <a:rPr lang="it-IT" dirty="0" err="1" smtClean="0">
                <a:solidFill>
                  <a:schemeClr val="bg2">
                    <a:lumMod val="25000"/>
                  </a:schemeClr>
                </a:solidFill>
              </a:rPr>
              <a:t>cone</a:t>
            </a:r>
            <a:r>
              <a:rPr lang="it-IT" dirty="0" smtClean="0">
                <a:solidFill>
                  <a:schemeClr val="bg2">
                    <a:lumMod val="25000"/>
                  </a:schemeClr>
                </a:solidFill>
              </a:rPr>
              <a:t> gas  pressure (20)</a:t>
            </a:r>
          </a:p>
          <a:p>
            <a:pPr marL="0" indent="0">
              <a:buNone/>
            </a:pPr>
            <a:r>
              <a:rPr lang="it-IT" dirty="0" smtClean="0">
                <a:solidFill>
                  <a:schemeClr val="bg2">
                    <a:lumMod val="25000"/>
                  </a:schemeClr>
                </a:solidFill>
              </a:rPr>
              <a:t>DART temperature (300°C)</a:t>
            </a:r>
          </a:p>
          <a:p>
            <a:pPr marL="0" indent="0">
              <a:buNone/>
            </a:pPr>
            <a:r>
              <a:rPr lang="it-IT" dirty="0" smtClean="0">
                <a:solidFill>
                  <a:schemeClr val="bg2">
                    <a:lumMod val="25000"/>
                  </a:schemeClr>
                </a:solidFill>
              </a:rPr>
              <a:t>Gas </a:t>
            </a:r>
            <a:r>
              <a:rPr lang="it-IT" dirty="0" err="1" smtClean="0">
                <a:solidFill>
                  <a:schemeClr val="bg2">
                    <a:lumMod val="25000"/>
                  </a:schemeClr>
                </a:solidFill>
              </a:rPr>
              <a:t>type</a:t>
            </a:r>
            <a:r>
              <a:rPr lang="it-IT" dirty="0" smtClean="0">
                <a:solidFill>
                  <a:schemeClr val="bg2">
                    <a:lumMod val="25000"/>
                  </a:schemeClr>
                </a:solidFill>
              </a:rPr>
              <a:t> </a:t>
            </a:r>
            <a:r>
              <a:rPr lang="it-IT" dirty="0" err="1" smtClean="0">
                <a:solidFill>
                  <a:schemeClr val="bg2">
                    <a:lumMod val="25000"/>
                  </a:schemeClr>
                </a:solidFill>
              </a:rPr>
              <a:t>helium</a:t>
            </a:r>
            <a:endParaRPr lang="it-IT" dirty="0" smtClean="0">
              <a:solidFill>
                <a:schemeClr val="bg2">
                  <a:lumMod val="25000"/>
                </a:schemeClr>
              </a:solidFill>
            </a:endParaRPr>
          </a:p>
          <a:p>
            <a:pPr marL="0" indent="0">
              <a:buNone/>
            </a:pPr>
            <a:r>
              <a:rPr lang="it-IT" dirty="0" smtClean="0">
                <a:solidFill>
                  <a:schemeClr val="bg2">
                    <a:lumMod val="25000"/>
                  </a:schemeClr>
                </a:solidFill>
              </a:rPr>
              <a:t>Gas time </a:t>
            </a:r>
            <a:r>
              <a:rPr lang="it-IT" dirty="0" err="1" smtClean="0">
                <a:solidFill>
                  <a:schemeClr val="bg2">
                    <a:lumMod val="25000"/>
                  </a:schemeClr>
                </a:solidFill>
              </a:rPr>
              <a:t>program</a:t>
            </a:r>
            <a:r>
              <a:rPr lang="it-IT" dirty="0" smtClean="0">
                <a:solidFill>
                  <a:schemeClr val="bg2">
                    <a:lumMod val="25000"/>
                  </a:schemeClr>
                </a:solidFill>
              </a:rPr>
              <a:t>: 6 </a:t>
            </a:r>
            <a:r>
              <a:rPr lang="it-IT" dirty="0" err="1" smtClean="0">
                <a:solidFill>
                  <a:schemeClr val="bg2">
                    <a:lumMod val="25000"/>
                  </a:schemeClr>
                </a:solidFill>
              </a:rPr>
              <a:t>seconds</a:t>
            </a:r>
            <a:endParaRPr lang="it-IT" dirty="0" smtClean="0">
              <a:solidFill>
                <a:schemeClr val="bg2">
                  <a:lumMod val="25000"/>
                </a:schemeClr>
              </a:solidFill>
            </a:endParaRPr>
          </a:p>
          <a:p>
            <a:pPr marL="0" indent="0">
              <a:buFont typeface="Arial" panose="020B0604020202020204" pitchFamily="34" charset="0"/>
              <a:buNone/>
            </a:pPr>
            <a:r>
              <a:rPr lang="it-IT" dirty="0" smtClean="0">
                <a:solidFill>
                  <a:schemeClr val="bg2">
                    <a:lumMod val="25000"/>
                  </a:schemeClr>
                </a:solidFill>
              </a:rPr>
              <a:t>		</a:t>
            </a:r>
          </a:p>
          <a:p>
            <a:endParaRPr lang="it-IT" dirty="0">
              <a:solidFill>
                <a:schemeClr val="bg2">
                  <a:lumMod val="25000"/>
                </a:schemeClr>
              </a:solidFill>
            </a:endParaRPr>
          </a:p>
        </p:txBody>
      </p:sp>
      <p:pic>
        <p:nvPicPr>
          <p:cNvPr id="3" name="Immagine 2"/>
          <p:cNvPicPr>
            <a:picLocks noChangeAspect="1"/>
          </p:cNvPicPr>
          <p:nvPr/>
        </p:nvPicPr>
        <p:blipFill>
          <a:blip r:embed="rId2"/>
          <a:stretch>
            <a:fillRect/>
          </a:stretch>
        </p:blipFill>
        <p:spPr>
          <a:xfrm>
            <a:off x="9805119" y="602204"/>
            <a:ext cx="5191859" cy="8031605"/>
          </a:xfrm>
          <a:prstGeom prst="rect">
            <a:avLst/>
          </a:prstGeom>
        </p:spPr>
      </p:pic>
      <p:sp>
        <p:nvSpPr>
          <p:cNvPr id="4" name="Freeform 2"/>
          <p:cNvSpPr/>
          <p:nvPr/>
        </p:nvSpPr>
        <p:spPr>
          <a:xfrm flipV="1">
            <a:off x="6738325" y="0"/>
            <a:ext cx="11549675" cy="5072232"/>
          </a:xfrm>
          <a:custGeom>
            <a:avLst/>
            <a:gdLst/>
            <a:ahLst/>
            <a:cxnLst/>
            <a:rect l="l" t="t" r="r" b="b"/>
            <a:pathLst>
              <a:path w="11549675" h="5072232">
                <a:moveTo>
                  <a:pt x="0" y="5072232"/>
                </a:moveTo>
                <a:lnTo>
                  <a:pt x="11549675" y="5072232"/>
                </a:lnTo>
                <a:lnTo>
                  <a:pt x="11549675" y="0"/>
                </a:lnTo>
                <a:lnTo>
                  <a:pt x="0" y="0"/>
                </a:lnTo>
                <a:lnTo>
                  <a:pt x="0" y="5072232"/>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sp>
        <p:nvSpPr>
          <p:cNvPr id="5" name="TextBox 3"/>
          <p:cNvSpPr txBox="1"/>
          <p:nvPr/>
        </p:nvSpPr>
        <p:spPr>
          <a:xfrm>
            <a:off x="259229" y="1836271"/>
            <a:ext cx="7428882" cy="615553"/>
          </a:xfrm>
          <a:prstGeom prst="rect">
            <a:avLst/>
          </a:prstGeom>
        </p:spPr>
        <p:txBody>
          <a:bodyPr wrap="square" lIns="0" tIns="0" rIns="0" bIns="0" rtlCol="0" anchor="t">
            <a:spAutoFit/>
          </a:bodyPr>
          <a:lstStyle/>
          <a:p>
            <a:pPr lvl="0">
              <a:lnSpc>
                <a:spcPts val="4799"/>
              </a:lnSpc>
              <a:spcBef>
                <a:spcPct val="0"/>
              </a:spcBef>
            </a:pPr>
            <a:r>
              <a:rPr lang="en-US" sz="3999" b="1" spc="123" dirty="0" smtClean="0">
                <a:solidFill>
                  <a:srgbClr val="58267E"/>
                </a:solidFill>
                <a:latin typeface="Playfair Display Heavy"/>
                <a:ea typeface="Playfair Display Heavy"/>
                <a:cs typeface="Playfair Display Heavy"/>
                <a:sym typeface="Playfair Display Heavy"/>
              </a:rPr>
              <a:t>DART MS parameters </a:t>
            </a:r>
            <a:endParaRPr lang="en-US" sz="3999" b="1" spc="123" dirty="0">
              <a:solidFill>
                <a:srgbClr val="58267E"/>
              </a:solidFill>
              <a:latin typeface="Playfair Display Heavy"/>
              <a:ea typeface="Playfair Display Heavy"/>
              <a:cs typeface="Playfair Display Heavy"/>
              <a:sym typeface="Playfair Display Heavy"/>
            </a:endParaRPr>
          </a:p>
        </p:txBody>
      </p:sp>
      <p:sp>
        <p:nvSpPr>
          <p:cNvPr id="6" name="TextBox 4"/>
          <p:cNvSpPr txBox="1"/>
          <p:nvPr/>
        </p:nvSpPr>
        <p:spPr>
          <a:xfrm>
            <a:off x="471819" y="430852"/>
            <a:ext cx="2995017" cy="962025"/>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a:solidFill>
                  <a:srgbClr val="003F91"/>
                </a:solidFill>
                <a:latin typeface="Playfair Display Heavy"/>
                <a:ea typeface="Playfair Display Heavy"/>
                <a:cs typeface="Playfair Display Heavy"/>
                <a:sym typeface="Playfair Display Heavy"/>
              </a:rPr>
              <a:t>Results</a:t>
            </a:r>
          </a:p>
        </p:txBody>
      </p:sp>
      <p:grpSp>
        <p:nvGrpSpPr>
          <p:cNvPr id="7" name="Group 22"/>
          <p:cNvGrpSpPr/>
          <p:nvPr/>
        </p:nvGrpSpPr>
        <p:grpSpPr>
          <a:xfrm>
            <a:off x="13619638" y="334457"/>
            <a:ext cx="4315824" cy="5179252"/>
            <a:chOff x="110180" y="0"/>
            <a:chExt cx="5754432" cy="6905670"/>
          </a:xfrm>
        </p:grpSpPr>
        <p:grpSp>
          <p:nvGrpSpPr>
            <p:cNvPr id="8" name="Group 23"/>
            <p:cNvGrpSpPr/>
            <p:nvPr/>
          </p:nvGrpSpPr>
          <p:grpSpPr>
            <a:xfrm>
              <a:off x="917027" y="310745"/>
              <a:ext cx="4616447" cy="6594925"/>
              <a:chOff x="0" y="0"/>
              <a:chExt cx="4445000" cy="6350000"/>
            </a:xfrm>
          </p:grpSpPr>
          <p:sp>
            <p:nvSpPr>
              <p:cNvPr id="16" name="Freeform 2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9" name="Group 25"/>
            <p:cNvGrpSpPr/>
            <p:nvPr/>
          </p:nvGrpSpPr>
          <p:grpSpPr>
            <a:xfrm>
              <a:off x="1091765" y="560371"/>
              <a:ext cx="4266971" cy="6095672"/>
              <a:chOff x="0" y="0"/>
              <a:chExt cx="4445000" cy="6350000"/>
            </a:xfrm>
          </p:grpSpPr>
          <p:sp>
            <p:nvSpPr>
              <p:cNvPr id="15" name="Freeform 2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6809" r="-56809"/>
                </a:stretch>
              </a:blipFill>
            </p:spPr>
            <p:txBody>
              <a:bodyPr/>
              <a:lstStyle/>
              <a:p>
                <a:endParaRPr lang="it-IT"/>
              </a:p>
            </p:txBody>
          </p:sp>
        </p:grpSp>
        <p:grpSp>
          <p:nvGrpSpPr>
            <p:cNvPr id="10" name="Group 27"/>
            <p:cNvGrpSpPr/>
            <p:nvPr/>
          </p:nvGrpSpPr>
          <p:grpSpPr>
            <a:xfrm>
              <a:off x="136814" y="0"/>
              <a:ext cx="5727798" cy="1659442"/>
              <a:chOff x="0" y="0"/>
              <a:chExt cx="1402747" cy="406400"/>
            </a:xfrm>
          </p:grpSpPr>
          <p:sp>
            <p:nvSpPr>
              <p:cNvPr id="13" name="Freeform 28"/>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4" name="TextBox 29"/>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11" name="TextBox 32"/>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12" name="TextBox 33"/>
            <p:cNvSpPr txBox="1"/>
            <p:nvPr/>
          </p:nvSpPr>
          <p:spPr>
            <a:xfrm>
              <a:off x="1350772" y="147472"/>
              <a:ext cx="3661839" cy="1244754"/>
            </a:xfrm>
            <a:prstGeom prst="rect">
              <a:avLst/>
            </a:prstGeom>
          </p:spPr>
          <p:txBody>
            <a:bodyPr lIns="0" tIns="0" rIns="0" bIns="0" rtlCol="0" anchor="t">
              <a:spAutoFit/>
            </a:bodyPr>
            <a:lstStyle/>
            <a:p>
              <a:pPr algn="just">
                <a:lnSpc>
                  <a:spcPts val="3110"/>
                </a:lnSpc>
              </a:pPr>
              <a:r>
                <a:rPr lang="en-US" sz="2222">
                  <a:solidFill>
                    <a:srgbClr val="FFFFFF"/>
                  </a:solidFill>
                  <a:latin typeface="Poppins"/>
                  <a:ea typeface="Poppins"/>
                  <a:cs typeface="Poppins"/>
                  <a:sym typeface="Poppins"/>
                </a:rPr>
                <a:t>Food authenticity:</a:t>
              </a:r>
            </a:p>
            <a:p>
              <a:pPr algn="just">
                <a:lnSpc>
                  <a:spcPts val="2150"/>
                </a:lnSpc>
                <a:spcBef>
                  <a:spcPct val="0"/>
                </a:spcBef>
              </a:pPr>
              <a:r>
                <a:rPr lang="en-US" sz="1535">
                  <a:solidFill>
                    <a:srgbClr val="FFFFFF"/>
                  </a:solidFill>
                  <a:latin typeface="Poppins"/>
                  <a:ea typeface="Poppins"/>
                  <a:cs typeface="Poppins"/>
                  <a:sym typeface="Poppins"/>
                </a:rPr>
                <a:t> detection of adulterated </a:t>
              </a:r>
              <a:r>
                <a:rPr lang="en-US" sz="1535" b="1">
                  <a:solidFill>
                    <a:srgbClr val="FFFFFF"/>
                  </a:solidFill>
                  <a:latin typeface="Poppins Bold"/>
                  <a:ea typeface="Poppins Bold"/>
                  <a:cs typeface="Poppins Bold"/>
                  <a:sym typeface="Poppins Bold"/>
                </a:rPr>
                <a:t>saffron</a:t>
              </a:r>
              <a:r>
                <a:rPr lang="en-US" sz="1535">
                  <a:solidFill>
                    <a:srgbClr val="FFFFFF"/>
                  </a:solidFill>
                  <a:latin typeface="Poppins"/>
                  <a:ea typeface="Poppins"/>
                  <a:cs typeface="Poppins"/>
                  <a:sym typeface="Poppins"/>
                </a:rPr>
                <a:t> by</a:t>
              </a:r>
              <a:r>
                <a:rPr lang="en-US" sz="1535" b="1">
                  <a:solidFill>
                    <a:srgbClr val="FFFFFF"/>
                  </a:solidFill>
                  <a:latin typeface="Poppins Bold"/>
                  <a:ea typeface="Poppins Bold"/>
                  <a:cs typeface="Poppins Bold"/>
                  <a:sym typeface="Poppins Bold"/>
                </a:rPr>
                <a:t> low-cost spices</a:t>
              </a:r>
              <a:r>
                <a:rPr lang="en-US" sz="1535">
                  <a:solidFill>
                    <a:srgbClr val="FFFFFF"/>
                  </a:solidFill>
                  <a:latin typeface="Poppins"/>
                  <a:ea typeface="Poppins"/>
                  <a:cs typeface="Poppins"/>
                  <a:sym typeface="Poppins"/>
                </a:rPr>
                <a:t>  </a:t>
              </a:r>
            </a:p>
          </p:txBody>
        </p:sp>
      </p:grpSp>
      <p:sp>
        <p:nvSpPr>
          <p:cNvPr id="17" name="CasellaDiTesto 16"/>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723551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5">
            <a:extLst>
              <a:ext uri="{FF2B5EF4-FFF2-40B4-BE49-F238E27FC236}">
                <a16:creationId xmlns="" xmlns:a16="http://schemas.microsoft.com/office/drawing/2014/main" id="{0D2DD4BF-9F62-A064-BA0A-320568FD1574}"/>
              </a:ext>
            </a:extLst>
          </p:cNvPr>
          <p:cNvSpPr/>
          <p:nvPr/>
        </p:nvSpPr>
        <p:spPr>
          <a:xfrm>
            <a:off x="838200" y="891536"/>
            <a:ext cx="15621000" cy="8671564"/>
          </a:xfrm>
          <a:prstGeom prst="snip2DiagRect">
            <a:avLst/>
          </a:prstGeom>
          <a:gradFill>
            <a:gsLst>
              <a:gs pos="52000">
                <a:srgbClr val="180F19"/>
              </a:gs>
              <a:gs pos="1399">
                <a:srgbClr val="000000"/>
              </a:gs>
              <a:gs pos="95000">
                <a:srgbClr val="76497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en-US" sz="3200" dirty="0" smtClean="0">
                <a:solidFill>
                  <a:schemeClr val="bg1"/>
                </a:solidFill>
              </a:rPr>
              <a:t>Full MS </a:t>
            </a:r>
            <a:r>
              <a:rPr lang="en-US" sz="3200" dirty="0">
                <a:solidFill>
                  <a:schemeClr val="bg1"/>
                </a:solidFill>
              </a:rPr>
              <a:t>ion scan</a:t>
            </a:r>
          </a:p>
          <a:p>
            <a:r>
              <a:rPr lang="en-US" sz="3200" dirty="0">
                <a:solidFill>
                  <a:schemeClr val="bg1"/>
                </a:solidFill>
              </a:rPr>
              <a:t>	</a:t>
            </a:r>
            <a:r>
              <a:rPr lang="en-US" sz="3200" i="1" dirty="0">
                <a:solidFill>
                  <a:schemeClr val="bg1"/>
                </a:solidFill>
              </a:rPr>
              <a:t>Once the precursor ions had been identified</a:t>
            </a:r>
            <a:r>
              <a:rPr lang="en-US" sz="3200" i="1" dirty="0" smtClean="0">
                <a:solidFill>
                  <a:schemeClr val="bg1"/>
                </a:solidFill>
              </a:rPr>
              <a:t>….</a:t>
            </a:r>
          </a:p>
          <a:p>
            <a:endParaRPr lang="en-US" sz="3200" dirty="0">
              <a:solidFill>
                <a:schemeClr val="bg1"/>
              </a:solidFill>
            </a:endParaRPr>
          </a:p>
          <a:p>
            <a:pPr marL="342900" indent="-342900">
              <a:buFont typeface="Wingdings" panose="05000000000000000000" pitchFamily="2" charset="2"/>
              <a:buChar char="§"/>
            </a:pPr>
            <a:r>
              <a:rPr lang="en-US" sz="3200" dirty="0">
                <a:solidFill>
                  <a:schemeClr val="bg1"/>
                </a:solidFill>
              </a:rPr>
              <a:t>Product Ion scan </a:t>
            </a:r>
            <a:r>
              <a:rPr lang="en-US" sz="3200" dirty="0" smtClean="0">
                <a:solidFill>
                  <a:schemeClr val="bg1"/>
                </a:solidFill>
              </a:rPr>
              <a:t>experiments on the selected precursor ions</a:t>
            </a:r>
            <a:endParaRPr lang="en-US" sz="3200" dirty="0">
              <a:solidFill>
                <a:schemeClr val="bg1"/>
              </a:solidFill>
            </a:endParaRPr>
          </a:p>
          <a:p>
            <a:r>
              <a:rPr lang="en-US" sz="3200" dirty="0" smtClean="0">
                <a:solidFill>
                  <a:schemeClr val="bg1"/>
                </a:solidFill>
              </a:rPr>
              <a:t>       </a:t>
            </a:r>
            <a:r>
              <a:rPr lang="en-US" sz="3200" dirty="0">
                <a:solidFill>
                  <a:schemeClr val="bg1"/>
                </a:solidFill>
              </a:rPr>
              <a:t>	     </a:t>
            </a:r>
            <a:r>
              <a:rPr lang="en-US" sz="3200" i="1" dirty="0">
                <a:solidFill>
                  <a:schemeClr val="bg1"/>
                </a:solidFill>
              </a:rPr>
              <a:t>Optimization of CE to improve fragments </a:t>
            </a:r>
            <a:r>
              <a:rPr lang="en-US" sz="3200" i="1" dirty="0" smtClean="0">
                <a:solidFill>
                  <a:schemeClr val="bg1"/>
                </a:solidFill>
              </a:rPr>
              <a:t>detection (5,10,25,50 eV)</a:t>
            </a:r>
            <a:endParaRPr lang="en-US" sz="3200" i="1" dirty="0">
              <a:solidFill>
                <a:schemeClr val="bg1"/>
              </a:solidFill>
            </a:endParaRPr>
          </a:p>
          <a:p>
            <a:pPr marL="342900" indent="-342900">
              <a:buFont typeface="Wingdings" panose="05000000000000000000" pitchFamily="2" charset="2"/>
              <a:buChar char="§"/>
            </a:pPr>
            <a:endParaRPr lang="en-US" sz="3200" dirty="0">
              <a:solidFill>
                <a:schemeClr val="bg1"/>
              </a:solidFill>
            </a:endParaRPr>
          </a:p>
          <a:p>
            <a:pPr marL="342900" indent="-342900">
              <a:buFont typeface="Wingdings" panose="05000000000000000000" pitchFamily="2" charset="2"/>
              <a:buChar char="§"/>
            </a:pPr>
            <a:r>
              <a:rPr lang="en-US" sz="3200" dirty="0">
                <a:solidFill>
                  <a:schemeClr val="bg1"/>
                </a:solidFill>
              </a:rPr>
              <a:t>Identification of best transitions </a:t>
            </a:r>
            <a:r>
              <a:rPr lang="en-US" sz="3200" dirty="0" smtClean="0">
                <a:solidFill>
                  <a:schemeClr val="bg1"/>
                </a:solidFill>
              </a:rPr>
              <a:t>and MRM method set up</a:t>
            </a:r>
            <a:endParaRPr lang="en-US" sz="3200" dirty="0">
              <a:solidFill>
                <a:schemeClr val="bg1"/>
              </a:solidFill>
            </a:endParaRPr>
          </a:p>
          <a:p>
            <a:r>
              <a:rPr lang="en-US" sz="3200" dirty="0" smtClean="0">
                <a:solidFill>
                  <a:schemeClr val="bg1"/>
                </a:solidFill>
              </a:rPr>
              <a:t>    </a:t>
            </a:r>
            <a:endParaRPr lang="en-US" sz="3200" dirty="0">
              <a:solidFill>
                <a:schemeClr val="bg1"/>
              </a:solidFill>
            </a:endParaRPr>
          </a:p>
          <a:p>
            <a:pPr marL="342900" indent="-342900">
              <a:buFont typeface="Wingdings" panose="05000000000000000000" pitchFamily="2" charset="2"/>
              <a:buChar char="§"/>
            </a:pPr>
            <a:r>
              <a:rPr lang="en-US" sz="3200" dirty="0">
                <a:solidFill>
                  <a:schemeClr val="bg1"/>
                </a:solidFill>
              </a:rPr>
              <a:t>Introduction of IS and repeatability check  </a:t>
            </a:r>
          </a:p>
          <a:p>
            <a:endParaRPr lang="en-US" sz="3200" dirty="0">
              <a:solidFill>
                <a:schemeClr val="bg1"/>
              </a:solidFill>
            </a:endParaRPr>
          </a:p>
        </p:txBody>
      </p:sp>
      <p:sp>
        <p:nvSpPr>
          <p:cNvPr id="3" name="Rettangolo arrotondato 2"/>
          <p:cNvSpPr/>
          <p:nvPr/>
        </p:nvSpPr>
        <p:spPr>
          <a:xfrm>
            <a:off x="1219200" y="2476500"/>
            <a:ext cx="9677400" cy="160020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40305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0529111" y="5214"/>
            <a:ext cx="7746343" cy="3401936"/>
          </a:xfrm>
          <a:custGeom>
            <a:avLst/>
            <a:gdLst/>
            <a:ahLst/>
            <a:cxnLst/>
            <a:rect l="l" t="t" r="r" b="b"/>
            <a:pathLst>
              <a:path w="7746343" h="3401936">
                <a:moveTo>
                  <a:pt x="0" y="3401935"/>
                </a:moveTo>
                <a:lnTo>
                  <a:pt x="7746343" y="3401935"/>
                </a:lnTo>
                <a:lnTo>
                  <a:pt x="7746343" y="0"/>
                </a:lnTo>
                <a:lnTo>
                  <a:pt x="0" y="0"/>
                </a:lnTo>
                <a:lnTo>
                  <a:pt x="0" y="3401935"/>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grpSp>
        <p:nvGrpSpPr>
          <p:cNvPr id="3" name="Group 3"/>
          <p:cNvGrpSpPr/>
          <p:nvPr/>
        </p:nvGrpSpPr>
        <p:grpSpPr>
          <a:xfrm>
            <a:off x="13619638" y="334457"/>
            <a:ext cx="4315824" cy="5179252"/>
            <a:chOff x="110180" y="0"/>
            <a:chExt cx="5754432" cy="6905670"/>
          </a:xfrm>
        </p:grpSpPr>
        <p:grpSp>
          <p:nvGrpSpPr>
            <p:cNvPr id="4" name="Group 4"/>
            <p:cNvGrpSpPr/>
            <p:nvPr/>
          </p:nvGrpSpPr>
          <p:grpSpPr>
            <a:xfrm>
              <a:off x="917027" y="310745"/>
              <a:ext cx="4616447" cy="6594925"/>
              <a:chOff x="0" y="0"/>
              <a:chExt cx="4445000" cy="6350000"/>
            </a:xfrm>
          </p:grpSpPr>
          <p:sp>
            <p:nvSpPr>
              <p:cNvPr id="5" name="Freeform 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6" name="Group 6"/>
            <p:cNvGrpSpPr/>
            <p:nvPr/>
          </p:nvGrpSpPr>
          <p:grpSpPr>
            <a:xfrm>
              <a:off x="1091765" y="560371"/>
              <a:ext cx="4266971" cy="6095672"/>
              <a:chOff x="0" y="0"/>
              <a:chExt cx="4445000" cy="6350000"/>
            </a:xfrm>
          </p:grpSpPr>
          <p:sp>
            <p:nvSpPr>
              <p:cNvPr id="7" name="Freeform 7"/>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56809" r="-56809"/>
                </a:stretch>
              </a:blipFill>
            </p:spPr>
            <p:txBody>
              <a:bodyPr/>
              <a:lstStyle/>
              <a:p>
                <a:endParaRPr lang="it-IT"/>
              </a:p>
            </p:txBody>
          </p:sp>
        </p:grpSp>
        <p:grpSp>
          <p:nvGrpSpPr>
            <p:cNvPr id="8" name="Group 8"/>
            <p:cNvGrpSpPr/>
            <p:nvPr/>
          </p:nvGrpSpPr>
          <p:grpSpPr>
            <a:xfrm>
              <a:off x="136814" y="0"/>
              <a:ext cx="5727798" cy="1659442"/>
              <a:chOff x="0" y="0"/>
              <a:chExt cx="1402747" cy="406400"/>
            </a:xfrm>
          </p:grpSpPr>
          <p:sp>
            <p:nvSpPr>
              <p:cNvPr id="9" name="Freeform 9"/>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0" name="TextBox 10"/>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14" name="TextBox 14"/>
            <p:cNvSpPr txBox="1"/>
            <p:nvPr/>
          </p:nvSpPr>
          <p:spPr>
            <a:xfrm>
              <a:off x="1350772" y="147472"/>
              <a:ext cx="3661839" cy="1244754"/>
            </a:xfrm>
            <a:prstGeom prst="rect">
              <a:avLst/>
            </a:prstGeom>
          </p:spPr>
          <p:txBody>
            <a:bodyPr lIns="0" tIns="0" rIns="0" bIns="0" rtlCol="0" anchor="t">
              <a:spAutoFit/>
            </a:bodyPr>
            <a:lstStyle/>
            <a:p>
              <a:pPr algn="just">
                <a:lnSpc>
                  <a:spcPts val="3110"/>
                </a:lnSpc>
              </a:pPr>
              <a:r>
                <a:rPr lang="en-US" sz="2222">
                  <a:solidFill>
                    <a:srgbClr val="FFFFFF"/>
                  </a:solidFill>
                  <a:latin typeface="Poppins"/>
                  <a:ea typeface="Poppins"/>
                  <a:cs typeface="Poppins"/>
                  <a:sym typeface="Poppins"/>
                </a:rPr>
                <a:t>Food authenticity:</a:t>
              </a:r>
            </a:p>
            <a:p>
              <a:pPr algn="just">
                <a:lnSpc>
                  <a:spcPts val="2150"/>
                </a:lnSpc>
                <a:spcBef>
                  <a:spcPct val="0"/>
                </a:spcBef>
              </a:pPr>
              <a:r>
                <a:rPr lang="en-US" sz="1535">
                  <a:solidFill>
                    <a:srgbClr val="FFFFFF"/>
                  </a:solidFill>
                  <a:latin typeface="Poppins"/>
                  <a:ea typeface="Poppins"/>
                  <a:cs typeface="Poppins"/>
                  <a:sym typeface="Poppins"/>
                </a:rPr>
                <a:t> detection of adulterated </a:t>
              </a:r>
              <a:r>
                <a:rPr lang="en-US" sz="1535" b="1">
                  <a:solidFill>
                    <a:srgbClr val="FFFFFF"/>
                  </a:solidFill>
                  <a:latin typeface="Poppins Bold"/>
                  <a:ea typeface="Poppins Bold"/>
                  <a:cs typeface="Poppins Bold"/>
                  <a:sym typeface="Poppins Bold"/>
                </a:rPr>
                <a:t>saffron</a:t>
              </a:r>
              <a:r>
                <a:rPr lang="en-US" sz="1535">
                  <a:solidFill>
                    <a:srgbClr val="FFFFFF"/>
                  </a:solidFill>
                  <a:latin typeface="Poppins"/>
                  <a:ea typeface="Poppins"/>
                  <a:cs typeface="Poppins"/>
                  <a:sym typeface="Poppins"/>
                </a:rPr>
                <a:t> by</a:t>
              </a:r>
              <a:r>
                <a:rPr lang="en-US" sz="1535" b="1">
                  <a:solidFill>
                    <a:srgbClr val="FFFFFF"/>
                  </a:solidFill>
                  <a:latin typeface="Poppins Bold"/>
                  <a:ea typeface="Poppins Bold"/>
                  <a:cs typeface="Poppins Bold"/>
                  <a:sym typeface="Poppins Bold"/>
                </a:rPr>
                <a:t> low-cost spices</a:t>
              </a:r>
              <a:r>
                <a:rPr lang="en-US" sz="1535">
                  <a:solidFill>
                    <a:srgbClr val="FFFFFF"/>
                  </a:solidFill>
                  <a:latin typeface="Poppins"/>
                  <a:ea typeface="Poppins"/>
                  <a:cs typeface="Poppins"/>
                  <a:sym typeface="Poppins"/>
                </a:rPr>
                <a:t>  </a:t>
              </a:r>
            </a:p>
          </p:txBody>
        </p:sp>
      </p:grpSp>
      <p:sp>
        <p:nvSpPr>
          <p:cNvPr id="17" name="Freeform 17"/>
          <p:cNvSpPr/>
          <p:nvPr/>
        </p:nvSpPr>
        <p:spPr>
          <a:xfrm>
            <a:off x="795773" y="2624754"/>
            <a:ext cx="12116530" cy="6931665"/>
          </a:xfrm>
          <a:custGeom>
            <a:avLst/>
            <a:gdLst/>
            <a:ahLst/>
            <a:cxnLst/>
            <a:rect l="l" t="t" r="r" b="b"/>
            <a:pathLst>
              <a:path w="12116530" h="6931665">
                <a:moveTo>
                  <a:pt x="0" y="0"/>
                </a:moveTo>
                <a:lnTo>
                  <a:pt x="12116530" y="0"/>
                </a:lnTo>
                <a:lnTo>
                  <a:pt x="12116530" y="6931665"/>
                </a:lnTo>
                <a:lnTo>
                  <a:pt x="0" y="6931665"/>
                </a:lnTo>
                <a:lnTo>
                  <a:pt x="0" y="0"/>
                </a:lnTo>
                <a:close/>
              </a:path>
            </a:pathLst>
          </a:custGeom>
          <a:blipFill>
            <a:blip r:embed="rId5"/>
            <a:stretch>
              <a:fillRect/>
            </a:stretch>
          </a:blipFill>
        </p:spPr>
        <p:txBody>
          <a:bodyPr/>
          <a:lstStyle/>
          <a:p>
            <a:endParaRPr lang="it-IT"/>
          </a:p>
        </p:txBody>
      </p:sp>
      <p:sp>
        <p:nvSpPr>
          <p:cNvPr id="18" name="TextBox 18"/>
          <p:cNvSpPr txBox="1"/>
          <p:nvPr/>
        </p:nvSpPr>
        <p:spPr>
          <a:xfrm>
            <a:off x="1108558" y="1715707"/>
            <a:ext cx="11490960" cy="590550"/>
          </a:xfrm>
          <a:prstGeom prst="rect">
            <a:avLst/>
          </a:prstGeom>
        </p:spPr>
        <p:txBody>
          <a:bodyPr lIns="0" tIns="0" rIns="0" bIns="0" rtlCol="0" anchor="t">
            <a:spAutoFit/>
          </a:bodyPr>
          <a:lstStyle/>
          <a:p>
            <a:pPr marL="0" lvl="0" indent="0" algn="l">
              <a:lnSpc>
                <a:spcPts val="4799"/>
              </a:lnSpc>
              <a:spcBef>
                <a:spcPct val="0"/>
              </a:spcBef>
            </a:pPr>
            <a:r>
              <a:rPr lang="en-US" sz="3999" b="1" spc="123">
                <a:solidFill>
                  <a:srgbClr val="58267E"/>
                </a:solidFill>
                <a:latin typeface="Playfair Display Heavy"/>
                <a:ea typeface="Playfair Display Heavy"/>
                <a:cs typeface="Playfair Display Heavy"/>
                <a:sym typeface="Playfair Display Heavy"/>
              </a:rPr>
              <a:t>Selection of Safflower and Turmeric Markers</a:t>
            </a:r>
          </a:p>
        </p:txBody>
      </p:sp>
      <p:sp>
        <p:nvSpPr>
          <p:cNvPr id="19" name="TextBox 19"/>
          <p:cNvSpPr txBox="1"/>
          <p:nvPr/>
        </p:nvSpPr>
        <p:spPr>
          <a:xfrm>
            <a:off x="13229779" y="6819900"/>
            <a:ext cx="4668362" cy="769441"/>
          </a:xfrm>
          <a:prstGeom prst="rect">
            <a:avLst/>
          </a:prstGeom>
        </p:spPr>
        <p:txBody>
          <a:bodyPr wrap="square" lIns="0" tIns="0" rIns="0" bIns="0" rtlCol="0" anchor="t">
            <a:spAutoFit/>
          </a:bodyPr>
          <a:lstStyle/>
          <a:p>
            <a:pPr algn="ctr">
              <a:lnSpc>
                <a:spcPts val="2039"/>
              </a:lnSpc>
              <a:spcBef>
                <a:spcPct val="0"/>
              </a:spcBef>
            </a:pPr>
            <a:r>
              <a:rPr lang="en-US" sz="1699" b="1" dirty="0">
                <a:solidFill>
                  <a:srgbClr val="000000"/>
                </a:solidFill>
                <a:latin typeface="Poppins Bold"/>
                <a:ea typeface="Poppins Bold"/>
                <a:cs typeface="Poppins Bold"/>
                <a:sym typeface="Poppins Bold"/>
              </a:rPr>
              <a:t> Full scan MS spectra obtained in the mass range 100–600 m/z in pure saffron (A), safflower (B) and turmeric (C).</a:t>
            </a:r>
          </a:p>
        </p:txBody>
      </p:sp>
      <p:sp>
        <p:nvSpPr>
          <p:cNvPr id="20" name="TextBox 20"/>
          <p:cNvSpPr txBox="1"/>
          <p:nvPr/>
        </p:nvSpPr>
        <p:spPr>
          <a:xfrm>
            <a:off x="471819" y="430852"/>
            <a:ext cx="2995017" cy="962025"/>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a:solidFill>
                  <a:srgbClr val="003F91"/>
                </a:solidFill>
                <a:latin typeface="Playfair Display Heavy"/>
                <a:ea typeface="Playfair Display Heavy"/>
                <a:cs typeface="Playfair Display Heavy"/>
                <a:sym typeface="Playfair Display Heavy"/>
              </a:rPr>
              <a:t>Results</a:t>
            </a:r>
          </a:p>
        </p:txBody>
      </p:sp>
      <p:sp>
        <p:nvSpPr>
          <p:cNvPr id="21" name="CasellaDiTesto 20"/>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6738325" y="0"/>
            <a:ext cx="11549675" cy="5072232"/>
          </a:xfrm>
          <a:custGeom>
            <a:avLst/>
            <a:gdLst/>
            <a:ahLst/>
            <a:cxnLst/>
            <a:rect l="l" t="t" r="r" b="b"/>
            <a:pathLst>
              <a:path w="11549675" h="5072232">
                <a:moveTo>
                  <a:pt x="0" y="5072232"/>
                </a:moveTo>
                <a:lnTo>
                  <a:pt x="11549675" y="5072232"/>
                </a:lnTo>
                <a:lnTo>
                  <a:pt x="11549675" y="0"/>
                </a:lnTo>
                <a:lnTo>
                  <a:pt x="0" y="0"/>
                </a:lnTo>
                <a:lnTo>
                  <a:pt x="0" y="5072232"/>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sp>
        <p:nvSpPr>
          <p:cNvPr id="3" name="TextBox 3"/>
          <p:cNvSpPr txBox="1"/>
          <p:nvPr/>
        </p:nvSpPr>
        <p:spPr>
          <a:xfrm>
            <a:off x="1775345" y="1402402"/>
            <a:ext cx="12063083" cy="1190625"/>
          </a:xfrm>
          <a:prstGeom prst="rect">
            <a:avLst/>
          </a:prstGeom>
        </p:spPr>
        <p:txBody>
          <a:bodyPr lIns="0" tIns="0" rIns="0" bIns="0" rtlCol="0" anchor="t">
            <a:spAutoFit/>
          </a:bodyPr>
          <a:lstStyle/>
          <a:p>
            <a:pPr marL="0" lvl="0" indent="0" algn="l">
              <a:lnSpc>
                <a:spcPts val="4799"/>
              </a:lnSpc>
              <a:spcBef>
                <a:spcPct val="0"/>
              </a:spcBef>
            </a:pPr>
            <a:r>
              <a:rPr lang="en-US" sz="3999" b="1" u="none" strike="noStrike" spc="123">
                <a:solidFill>
                  <a:srgbClr val="58267E"/>
                </a:solidFill>
                <a:latin typeface="Playfair Display Heavy"/>
                <a:ea typeface="Playfair Display Heavy"/>
                <a:cs typeface="Playfair Display Heavy"/>
                <a:sym typeface="Playfair Display Heavy"/>
              </a:rPr>
              <a:t>Final conditions for safflower/turmeric detection in saffron </a:t>
            </a:r>
          </a:p>
        </p:txBody>
      </p:sp>
      <p:sp>
        <p:nvSpPr>
          <p:cNvPr id="4" name="TextBox 4"/>
          <p:cNvSpPr txBox="1"/>
          <p:nvPr/>
        </p:nvSpPr>
        <p:spPr>
          <a:xfrm>
            <a:off x="471819" y="430852"/>
            <a:ext cx="2995017" cy="962025"/>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dirty="0">
                <a:solidFill>
                  <a:srgbClr val="003F91"/>
                </a:solidFill>
                <a:latin typeface="Playfair Display Heavy"/>
                <a:ea typeface="Playfair Display Heavy"/>
                <a:cs typeface="Playfair Display Heavy"/>
                <a:sym typeface="Playfair Display Heavy"/>
              </a:rPr>
              <a:t>Results</a:t>
            </a:r>
          </a:p>
        </p:txBody>
      </p:sp>
      <p:sp>
        <p:nvSpPr>
          <p:cNvPr id="6" name="TextBox 6"/>
          <p:cNvSpPr txBox="1"/>
          <p:nvPr/>
        </p:nvSpPr>
        <p:spPr>
          <a:xfrm>
            <a:off x="9411242" y="5972597"/>
            <a:ext cx="8251522" cy="2693045"/>
          </a:xfrm>
          <a:prstGeom prst="rect">
            <a:avLst/>
          </a:prstGeom>
        </p:spPr>
        <p:txBody>
          <a:bodyPr lIns="0" tIns="0" rIns="0" bIns="0" rtlCol="0" anchor="t">
            <a:spAutoFit/>
          </a:bodyPr>
          <a:lstStyle/>
          <a:p>
            <a:pPr algn="ctr">
              <a:lnSpc>
                <a:spcPts val="3507"/>
              </a:lnSpc>
              <a:spcBef>
                <a:spcPct val="0"/>
              </a:spcBef>
            </a:pPr>
            <a:r>
              <a:rPr lang="en-US" sz="2505" dirty="0">
                <a:solidFill>
                  <a:srgbClr val="000000"/>
                </a:solidFill>
                <a:latin typeface="Canva Sans"/>
                <a:ea typeface="Canva Sans"/>
                <a:cs typeface="Canva Sans"/>
                <a:sym typeface="Canva Sans"/>
              </a:rPr>
              <a:t>Experiments based on </a:t>
            </a:r>
            <a:r>
              <a:rPr lang="en-US" sz="2505" b="1" dirty="0">
                <a:solidFill>
                  <a:srgbClr val="000000"/>
                </a:solidFill>
                <a:latin typeface="Canva Sans Bold"/>
                <a:ea typeface="Canva Sans Bold"/>
                <a:cs typeface="Canva Sans Bold"/>
                <a:sym typeface="Canva Sans Bold"/>
              </a:rPr>
              <a:t>product ion-monitoring</a:t>
            </a:r>
            <a:r>
              <a:rPr lang="en-US" sz="2505" dirty="0">
                <a:solidFill>
                  <a:srgbClr val="000000"/>
                </a:solidFill>
                <a:latin typeface="Canva Sans"/>
                <a:ea typeface="Canva Sans"/>
                <a:cs typeface="Canva Sans"/>
                <a:sym typeface="Canva Sans"/>
              </a:rPr>
              <a:t> mode were directed to </a:t>
            </a:r>
            <a:r>
              <a:rPr lang="en-US" sz="2505" dirty="0" smtClean="0">
                <a:solidFill>
                  <a:srgbClr val="000000"/>
                </a:solidFill>
                <a:latin typeface="Canva Sans"/>
                <a:ea typeface="Canva Sans"/>
                <a:cs typeface="Canva Sans"/>
                <a:sym typeface="Canva Sans"/>
              </a:rPr>
              <a:t>optimize the </a:t>
            </a:r>
            <a:r>
              <a:rPr lang="en-US" sz="2505" dirty="0">
                <a:solidFill>
                  <a:srgbClr val="000000"/>
                </a:solidFill>
                <a:latin typeface="Canva Sans"/>
                <a:ea typeface="Canva Sans"/>
                <a:cs typeface="Canva Sans"/>
                <a:sym typeface="Canva Sans"/>
              </a:rPr>
              <a:t>collision energy among the values </a:t>
            </a:r>
            <a:r>
              <a:rPr lang="en-US" sz="2505" dirty="0" smtClean="0">
                <a:solidFill>
                  <a:srgbClr val="000000"/>
                </a:solidFill>
                <a:latin typeface="Canva Sans"/>
                <a:ea typeface="Canva Sans"/>
                <a:cs typeface="Canva Sans"/>
                <a:sym typeface="Canva Sans"/>
              </a:rPr>
              <a:t>tested 5</a:t>
            </a:r>
            <a:r>
              <a:rPr lang="en-US" sz="2505" dirty="0">
                <a:solidFill>
                  <a:srgbClr val="000000"/>
                </a:solidFill>
                <a:latin typeface="Canva Sans"/>
                <a:ea typeface="Canva Sans"/>
                <a:cs typeface="Canva Sans"/>
                <a:sym typeface="Canva Sans"/>
              </a:rPr>
              <a:t>, 10, 15, 20, and 40 eV, confirming that </a:t>
            </a:r>
            <a:r>
              <a:rPr lang="en-US" sz="2505" b="1" dirty="0">
                <a:solidFill>
                  <a:srgbClr val="000000"/>
                </a:solidFill>
                <a:latin typeface="Canva Sans Bold"/>
                <a:ea typeface="Canva Sans Bold"/>
                <a:cs typeface="Canva Sans Bold"/>
                <a:sym typeface="Canva Sans Bold"/>
              </a:rPr>
              <a:t>10 eV</a:t>
            </a:r>
            <a:r>
              <a:rPr lang="en-US" sz="2505" dirty="0">
                <a:solidFill>
                  <a:srgbClr val="000000"/>
                </a:solidFill>
                <a:latin typeface="Canva Sans"/>
                <a:ea typeface="Canva Sans"/>
                <a:cs typeface="Canva Sans"/>
                <a:sym typeface="Canva Sans"/>
              </a:rPr>
              <a:t> was the best compromise in terms of fragment abundance and signal stability over repetitive analysis </a:t>
            </a:r>
            <a:r>
              <a:rPr lang="en-US" sz="2505" dirty="0" smtClean="0">
                <a:solidFill>
                  <a:srgbClr val="000000"/>
                </a:solidFill>
                <a:latin typeface="Canva Sans"/>
                <a:ea typeface="Canva Sans"/>
                <a:cs typeface="Canva Sans"/>
                <a:sym typeface="Canva Sans"/>
              </a:rPr>
              <a:t>as precursor/fragment </a:t>
            </a:r>
            <a:r>
              <a:rPr lang="en-US" sz="2505" dirty="0">
                <a:solidFill>
                  <a:srgbClr val="000000"/>
                </a:solidFill>
                <a:latin typeface="Canva Sans"/>
                <a:ea typeface="Canva Sans"/>
                <a:cs typeface="Canva Sans"/>
                <a:sym typeface="Canva Sans"/>
              </a:rPr>
              <a:t>ion ratio.</a:t>
            </a:r>
          </a:p>
        </p:txBody>
      </p:sp>
      <p:sp>
        <p:nvSpPr>
          <p:cNvPr id="7" name="Freeform 7"/>
          <p:cNvSpPr/>
          <p:nvPr/>
        </p:nvSpPr>
        <p:spPr>
          <a:xfrm>
            <a:off x="1319822" y="3186108"/>
            <a:ext cx="3504009" cy="6041394"/>
          </a:xfrm>
          <a:custGeom>
            <a:avLst/>
            <a:gdLst/>
            <a:ahLst/>
            <a:cxnLst/>
            <a:rect l="l" t="t" r="r" b="b"/>
            <a:pathLst>
              <a:path w="3504009" h="6041394">
                <a:moveTo>
                  <a:pt x="0" y="0"/>
                </a:moveTo>
                <a:lnTo>
                  <a:pt x="3504009" y="0"/>
                </a:lnTo>
                <a:lnTo>
                  <a:pt x="3504009" y="6041394"/>
                </a:lnTo>
                <a:lnTo>
                  <a:pt x="0" y="6041394"/>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it-IT"/>
          </a:p>
        </p:txBody>
      </p:sp>
      <p:sp>
        <p:nvSpPr>
          <p:cNvPr id="8" name="Freeform 8"/>
          <p:cNvSpPr/>
          <p:nvPr/>
        </p:nvSpPr>
        <p:spPr>
          <a:xfrm>
            <a:off x="5037738" y="3186108"/>
            <a:ext cx="3504009" cy="6041394"/>
          </a:xfrm>
          <a:custGeom>
            <a:avLst/>
            <a:gdLst/>
            <a:ahLst/>
            <a:cxnLst/>
            <a:rect l="l" t="t" r="r" b="b"/>
            <a:pathLst>
              <a:path w="3504009" h="6041394">
                <a:moveTo>
                  <a:pt x="0" y="0"/>
                </a:moveTo>
                <a:lnTo>
                  <a:pt x="3504009" y="0"/>
                </a:lnTo>
                <a:lnTo>
                  <a:pt x="3504009" y="6041394"/>
                </a:lnTo>
                <a:lnTo>
                  <a:pt x="0" y="6041394"/>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it-IT"/>
          </a:p>
        </p:txBody>
      </p:sp>
      <p:sp>
        <p:nvSpPr>
          <p:cNvPr id="9" name="Freeform 9"/>
          <p:cNvSpPr/>
          <p:nvPr/>
        </p:nvSpPr>
        <p:spPr>
          <a:xfrm flipH="1">
            <a:off x="-196280" y="7241552"/>
            <a:ext cx="6934606" cy="3045448"/>
          </a:xfrm>
          <a:custGeom>
            <a:avLst/>
            <a:gdLst/>
            <a:ahLst/>
            <a:cxnLst/>
            <a:rect l="l" t="t" r="r" b="b"/>
            <a:pathLst>
              <a:path w="6934606" h="3045448">
                <a:moveTo>
                  <a:pt x="6934605" y="0"/>
                </a:moveTo>
                <a:lnTo>
                  <a:pt x="0" y="0"/>
                </a:lnTo>
                <a:lnTo>
                  <a:pt x="0" y="3045448"/>
                </a:lnTo>
                <a:lnTo>
                  <a:pt x="6934605" y="3045448"/>
                </a:lnTo>
                <a:lnTo>
                  <a:pt x="6934605"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sp>
        <p:nvSpPr>
          <p:cNvPr id="10" name="TextBox 10"/>
          <p:cNvSpPr txBox="1"/>
          <p:nvPr/>
        </p:nvSpPr>
        <p:spPr>
          <a:xfrm>
            <a:off x="1671595" y="5694709"/>
            <a:ext cx="2794600" cy="1042213"/>
          </a:xfrm>
          <a:prstGeom prst="rect">
            <a:avLst/>
          </a:prstGeom>
        </p:spPr>
        <p:txBody>
          <a:bodyPr lIns="0" tIns="0" rIns="0" bIns="0" rtlCol="0" anchor="t">
            <a:spAutoFit/>
          </a:bodyPr>
          <a:lstStyle/>
          <a:p>
            <a:pPr algn="ctr">
              <a:lnSpc>
                <a:spcPts val="2766"/>
              </a:lnSpc>
              <a:spcBef>
                <a:spcPct val="0"/>
              </a:spcBef>
            </a:pPr>
            <a:r>
              <a:rPr lang="en-US" sz="1975" b="1">
                <a:solidFill>
                  <a:srgbClr val="FFFFFF"/>
                </a:solidFill>
                <a:latin typeface="Poppins Bold"/>
                <a:ea typeface="Poppins Bold"/>
                <a:cs typeface="Poppins Bold"/>
                <a:sym typeface="Poppins Bold"/>
              </a:rPr>
              <a:t>Candidate markers for turmeric to be further investigated:</a:t>
            </a:r>
          </a:p>
        </p:txBody>
      </p:sp>
      <p:sp>
        <p:nvSpPr>
          <p:cNvPr id="11" name="TextBox 11"/>
          <p:cNvSpPr txBox="1"/>
          <p:nvPr/>
        </p:nvSpPr>
        <p:spPr>
          <a:xfrm>
            <a:off x="5392443" y="5694897"/>
            <a:ext cx="2794600" cy="1042075"/>
          </a:xfrm>
          <a:prstGeom prst="rect">
            <a:avLst/>
          </a:prstGeom>
        </p:spPr>
        <p:txBody>
          <a:bodyPr lIns="0" tIns="0" rIns="0" bIns="0" rtlCol="0" anchor="t">
            <a:spAutoFit/>
          </a:bodyPr>
          <a:lstStyle/>
          <a:p>
            <a:pPr algn="ctr">
              <a:lnSpc>
                <a:spcPts val="2773"/>
              </a:lnSpc>
              <a:spcBef>
                <a:spcPct val="0"/>
              </a:spcBef>
            </a:pPr>
            <a:r>
              <a:rPr lang="en-US" sz="1981" b="1">
                <a:solidFill>
                  <a:srgbClr val="FFFFFF"/>
                </a:solidFill>
                <a:latin typeface="Poppins Bold"/>
                <a:ea typeface="Poppins Bold"/>
                <a:cs typeface="Poppins Bold"/>
                <a:sym typeface="Poppins Bold"/>
              </a:rPr>
              <a:t>Candidate markers for safflower to be further investigated:</a:t>
            </a:r>
          </a:p>
        </p:txBody>
      </p:sp>
      <p:grpSp>
        <p:nvGrpSpPr>
          <p:cNvPr id="12" name="Group 12"/>
          <p:cNvGrpSpPr/>
          <p:nvPr/>
        </p:nvGrpSpPr>
        <p:grpSpPr>
          <a:xfrm>
            <a:off x="458385" y="2593027"/>
            <a:ext cx="4579354" cy="3050994"/>
            <a:chOff x="0" y="0"/>
            <a:chExt cx="8989219" cy="5989067"/>
          </a:xfrm>
        </p:grpSpPr>
        <p:sp>
          <p:nvSpPr>
            <p:cNvPr id="13" name="Freeform 13"/>
            <p:cNvSpPr/>
            <p:nvPr/>
          </p:nvSpPr>
          <p:spPr>
            <a:xfrm>
              <a:off x="0" y="0"/>
              <a:ext cx="8989187" cy="5989066"/>
            </a:xfrm>
            <a:custGeom>
              <a:avLst/>
              <a:gdLst/>
              <a:ahLst/>
              <a:cxnLst/>
              <a:rect l="l" t="t" r="r" b="b"/>
              <a:pathLst>
                <a:path w="8989187" h="5989066">
                  <a:moveTo>
                    <a:pt x="0" y="0"/>
                  </a:moveTo>
                  <a:lnTo>
                    <a:pt x="8989187" y="0"/>
                  </a:lnTo>
                  <a:lnTo>
                    <a:pt x="8989187" y="5989066"/>
                  </a:lnTo>
                  <a:lnTo>
                    <a:pt x="0" y="5989066"/>
                  </a:lnTo>
                  <a:lnTo>
                    <a:pt x="0" y="0"/>
                  </a:lnTo>
                  <a:close/>
                </a:path>
              </a:pathLst>
            </a:custGeom>
            <a:blipFill>
              <a:blip r:embed="rId7"/>
              <a:stretch>
                <a:fillRect t="-52" b="-52"/>
              </a:stretch>
            </a:blipFill>
          </p:spPr>
          <p:txBody>
            <a:bodyPr/>
            <a:lstStyle/>
            <a:p>
              <a:endParaRPr lang="it-IT"/>
            </a:p>
          </p:txBody>
        </p:sp>
      </p:grpSp>
      <p:grpSp>
        <p:nvGrpSpPr>
          <p:cNvPr id="14" name="Group 14"/>
          <p:cNvGrpSpPr/>
          <p:nvPr/>
        </p:nvGrpSpPr>
        <p:grpSpPr>
          <a:xfrm>
            <a:off x="4203060" y="2675976"/>
            <a:ext cx="4790769" cy="3155919"/>
            <a:chOff x="0" y="0"/>
            <a:chExt cx="9404225" cy="6195033"/>
          </a:xfrm>
        </p:grpSpPr>
        <p:sp>
          <p:nvSpPr>
            <p:cNvPr id="15" name="Freeform 15"/>
            <p:cNvSpPr/>
            <p:nvPr/>
          </p:nvSpPr>
          <p:spPr>
            <a:xfrm>
              <a:off x="0" y="0"/>
              <a:ext cx="9404223" cy="6195060"/>
            </a:xfrm>
            <a:custGeom>
              <a:avLst/>
              <a:gdLst/>
              <a:ahLst/>
              <a:cxnLst/>
              <a:rect l="l" t="t" r="r" b="b"/>
              <a:pathLst>
                <a:path w="9404223" h="6195060">
                  <a:moveTo>
                    <a:pt x="0" y="0"/>
                  </a:moveTo>
                  <a:lnTo>
                    <a:pt x="9404223" y="0"/>
                  </a:lnTo>
                  <a:lnTo>
                    <a:pt x="9404223" y="6195060"/>
                  </a:lnTo>
                  <a:lnTo>
                    <a:pt x="0" y="6195060"/>
                  </a:lnTo>
                  <a:lnTo>
                    <a:pt x="0" y="0"/>
                  </a:lnTo>
                  <a:close/>
                </a:path>
              </a:pathLst>
            </a:custGeom>
            <a:blipFill>
              <a:blip r:embed="rId8"/>
              <a:stretch>
                <a:fillRect l="-19" r="-20"/>
              </a:stretch>
            </a:blipFill>
          </p:spPr>
          <p:txBody>
            <a:bodyPr/>
            <a:lstStyle/>
            <a:p>
              <a:endParaRPr lang="it-IT"/>
            </a:p>
          </p:txBody>
        </p:sp>
      </p:grpSp>
      <p:sp>
        <p:nvSpPr>
          <p:cNvPr id="16" name="TextBox 16"/>
          <p:cNvSpPr txBox="1"/>
          <p:nvPr/>
        </p:nvSpPr>
        <p:spPr>
          <a:xfrm>
            <a:off x="6028258" y="6839854"/>
            <a:ext cx="2513489" cy="1522723"/>
          </a:xfrm>
          <a:prstGeom prst="rect">
            <a:avLst/>
          </a:prstGeom>
        </p:spPr>
        <p:txBody>
          <a:bodyPr lIns="0" tIns="0" rIns="0" bIns="0" rtlCol="0" anchor="t">
            <a:spAutoFit/>
          </a:bodyPr>
          <a:lstStyle/>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116,2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198,2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296,2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446,4</a:t>
            </a:r>
          </a:p>
        </p:txBody>
      </p:sp>
      <p:sp>
        <p:nvSpPr>
          <p:cNvPr id="17" name="Freeform 17"/>
          <p:cNvSpPr/>
          <p:nvPr/>
        </p:nvSpPr>
        <p:spPr>
          <a:xfrm rot="943928">
            <a:off x="2450930" y="7891988"/>
            <a:ext cx="1089173" cy="638528"/>
          </a:xfrm>
          <a:custGeom>
            <a:avLst/>
            <a:gdLst/>
            <a:ahLst/>
            <a:cxnLst/>
            <a:rect l="l" t="t" r="r" b="b"/>
            <a:pathLst>
              <a:path w="1089173" h="638528">
                <a:moveTo>
                  <a:pt x="0" y="0"/>
                </a:moveTo>
                <a:lnTo>
                  <a:pt x="1089174" y="0"/>
                </a:lnTo>
                <a:lnTo>
                  <a:pt x="1089174" y="638528"/>
                </a:lnTo>
                <a:lnTo>
                  <a:pt x="0" y="638528"/>
                </a:lnTo>
                <a:lnTo>
                  <a:pt x="0" y="0"/>
                </a:lnTo>
                <a:close/>
              </a:path>
            </a:pathLst>
          </a:custGeom>
          <a:blipFill>
            <a:blip r:embed="rId9">
              <a:extLst>
                <a:ext uri="{96DAC541-7B7A-43D3-8B79-37D633B846F1}">
                  <asvg:svgBlip xmlns:asvg="http://schemas.microsoft.com/office/drawing/2016/SVG/main" xmlns="" r:embed="rId10"/>
                </a:ext>
              </a:extLst>
            </a:blip>
            <a:stretch>
              <a:fillRect l="-38" r="-38"/>
            </a:stretch>
          </a:blipFill>
        </p:spPr>
        <p:txBody>
          <a:bodyPr/>
          <a:lstStyle/>
          <a:p>
            <a:endParaRPr lang="it-IT"/>
          </a:p>
        </p:txBody>
      </p:sp>
      <p:sp>
        <p:nvSpPr>
          <p:cNvPr id="18" name="Freeform 18"/>
          <p:cNvSpPr/>
          <p:nvPr/>
        </p:nvSpPr>
        <p:spPr>
          <a:xfrm rot="943928">
            <a:off x="6254041" y="6769861"/>
            <a:ext cx="1071402" cy="628110"/>
          </a:xfrm>
          <a:custGeom>
            <a:avLst/>
            <a:gdLst/>
            <a:ahLst/>
            <a:cxnLst/>
            <a:rect l="l" t="t" r="r" b="b"/>
            <a:pathLst>
              <a:path w="1071402" h="628110">
                <a:moveTo>
                  <a:pt x="0" y="0"/>
                </a:moveTo>
                <a:lnTo>
                  <a:pt x="1071403" y="0"/>
                </a:lnTo>
                <a:lnTo>
                  <a:pt x="1071403" y="628110"/>
                </a:lnTo>
                <a:lnTo>
                  <a:pt x="0" y="628110"/>
                </a:lnTo>
                <a:lnTo>
                  <a:pt x="0" y="0"/>
                </a:lnTo>
                <a:close/>
              </a:path>
            </a:pathLst>
          </a:custGeom>
          <a:blipFill>
            <a:blip r:embed="rId9">
              <a:extLst>
                <a:ext uri="{96DAC541-7B7A-43D3-8B79-37D633B846F1}">
                  <asvg:svgBlip xmlns:asvg="http://schemas.microsoft.com/office/drawing/2016/SVG/main" xmlns="" r:embed="rId10"/>
                </a:ext>
              </a:extLst>
            </a:blip>
            <a:stretch>
              <a:fillRect t="-350" b="-350"/>
            </a:stretch>
          </a:blipFill>
        </p:spPr>
        <p:txBody>
          <a:bodyPr/>
          <a:lstStyle/>
          <a:p>
            <a:endParaRPr lang="it-IT"/>
          </a:p>
        </p:txBody>
      </p:sp>
      <p:sp>
        <p:nvSpPr>
          <p:cNvPr id="19" name="Freeform 19"/>
          <p:cNvSpPr/>
          <p:nvPr/>
        </p:nvSpPr>
        <p:spPr>
          <a:xfrm rot="943928">
            <a:off x="6368243" y="7904620"/>
            <a:ext cx="1071402" cy="628110"/>
          </a:xfrm>
          <a:custGeom>
            <a:avLst/>
            <a:gdLst/>
            <a:ahLst/>
            <a:cxnLst/>
            <a:rect l="l" t="t" r="r" b="b"/>
            <a:pathLst>
              <a:path w="1071402" h="628110">
                <a:moveTo>
                  <a:pt x="0" y="0"/>
                </a:moveTo>
                <a:lnTo>
                  <a:pt x="1071403" y="0"/>
                </a:lnTo>
                <a:lnTo>
                  <a:pt x="1071403" y="628110"/>
                </a:lnTo>
                <a:lnTo>
                  <a:pt x="0" y="628110"/>
                </a:lnTo>
                <a:lnTo>
                  <a:pt x="0" y="0"/>
                </a:lnTo>
                <a:close/>
              </a:path>
            </a:pathLst>
          </a:custGeom>
          <a:blipFill>
            <a:blip r:embed="rId9">
              <a:extLst>
                <a:ext uri="{96DAC541-7B7A-43D3-8B79-37D633B846F1}">
                  <asvg:svgBlip xmlns:asvg="http://schemas.microsoft.com/office/drawing/2016/SVG/main" xmlns="" r:embed="rId10"/>
                </a:ext>
              </a:extLst>
            </a:blip>
            <a:stretch>
              <a:fillRect t="-350" b="-350"/>
            </a:stretch>
          </a:blipFill>
        </p:spPr>
        <p:txBody>
          <a:bodyPr/>
          <a:lstStyle/>
          <a:p>
            <a:endParaRPr lang="it-IT"/>
          </a:p>
        </p:txBody>
      </p:sp>
      <p:sp>
        <p:nvSpPr>
          <p:cNvPr id="20" name="TextBox 20"/>
          <p:cNvSpPr txBox="1"/>
          <p:nvPr/>
        </p:nvSpPr>
        <p:spPr>
          <a:xfrm>
            <a:off x="2165145" y="6800631"/>
            <a:ext cx="2513489" cy="1522723"/>
          </a:xfrm>
          <a:prstGeom prst="rect">
            <a:avLst/>
          </a:prstGeom>
        </p:spPr>
        <p:txBody>
          <a:bodyPr lIns="0" tIns="0" rIns="0" bIns="0" rtlCol="0" anchor="t">
            <a:spAutoFit/>
          </a:bodyPr>
          <a:lstStyle/>
          <a:p>
            <a:pPr marL="516284" lvl="2" indent="-172095" algn="l">
              <a:lnSpc>
                <a:spcPts val="2934"/>
              </a:lnSpc>
              <a:buAutoNum type="romanLcPeriod"/>
            </a:pPr>
            <a:r>
              <a:rPr lang="en-US" sz="2445" b="1">
                <a:solidFill>
                  <a:srgbClr val="F5F7FA"/>
                </a:solidFill>
                <a:latin typeface="Calibri (MS) Bold"/>
                <a:ea typeface="Calibri (MS) Bold"/>
                <a:cs typeface="Calibri (MS) Bold"/>
                <a:sym typeface="Calibri (MS) Bold"/>
              </a:rPr>
              <a:t>235,3</a:t>
            </a:r>
          </a:p>
          <a:p>
            <a:pPr marL="516284" lvl="2" indent="-172095" algn="l">
              <a:lnSpc>
                <a:spcPts val="2934"/>
              </a:lnSpc>
              <a:buAutoNum type="romanLcPeriod"/>
            </a:pPr>
            <a:r>
              <a:rPr lang="en-US" sz="2445" b="1">
                <a:solidFill>
                  <a:srgbClr val="F5F7FA"/>
                </a:solidFill>
                <a:latin typeface="Calibri (MS) Bold"/>
                <a:ea typeface="Calibri (MS) Bold"/>
                <a:cs typeface="Calibri (MS) Bold"/>
                <a:sym typeface="Calibri (MS) Bold"/>
              </a:rPr>
              <a:t>309,0</a:t>
            </a:r>
          </a:p>
          <a:p>
            <a:pPr marL="516284" lvl="2" indent="-172095" algn="l">
              <a:lnSpc>
                <a:spcPts val="2934"/>
              </a:lnSpc>
              <a:buAutoNum type="romanLcPeriod"/>
            </a:pPr>
            <a:r>
              <a:rPr lang="en-US" sz="2445" b="1">
                <a:solidFill>
                  <a:srgbClr val="F5F7FA"/>
                </a:solidFill>
                <a:latin typeface="Calibri (MS) Bold"/>
                <a:ea typeface="Calibri (MS) Bold"/>
                <a:cs typeface="Calibri (MS) Bold"/>
                <a:sym typeface="Calibri (MS) Bold"/>
              </a:rPr>
              <a:t>338,9</a:t>
            </a:r>
          </a:p>
          <a:p>
            <a:pPr marL="516284" lvl="2" indent="-172095" algn="l">
              <a:lnSpc>
                <a:spcPts val="2934"/>
              </a:lnSpc>
              <a:buAutoNum type="romanLcPeriod"/>
            </a:pPr>
            <a:r>
              <a:rPr lang="en-US" sz="2445" b="1">
                <a:solidFill>
                  <a:srgbClr val="F5F7FA"/>
                </a:solidFill>
                <a:latin typeface="Calibri (MS) Bold"/>
                <a:ea typeface="Calibri (MS) Bold"/>
                <a:cs typeface="Calibri (MS) Bold"/>
                <a:sym typeface="Calibri (MS) Bold"/>
              </a:rPr>
              <a:t>369,0 </a:t>
            </a:r>
          </a:p>
        </p:txBody>
      </p:sp>
      <p:sp>
        <p:nvSpPr>
          <p:cNvPr id="21" name="Freeform 21"/>
          <p:cNvSpPr/>
          <p:nvPr/>
        </p:nvSpPr>
        <p:spPr>
          <a:xfrm rot="943928">
            <a:off x="2450930" y="7437025"/>
            <a:ext cx="1089173" cy="638528"/>
          </a:xfrm>
          <a:custGeom>
            <a:avLst/>
            <a:gdLst/>
            <a:ahLst/>
            <a:cxnLst/>
            <a:rect l="l" t="t" r="r" b="b"/>
            <a:pathLst>
              <a:path w="1089173" h="638528">
                <a:moveTo>
                  <a:pt x="0" y="0"/>
                </a:moveTo>
                <a:lnTo>
                  <a:pt x="1089174" y="0"/>
                </a:lnTo>
                <a:lnTo>
                  <a:pt x="1089174" y="638527"/>
                </a:lnTo>
                <a:lnTo>
                  <a:pt x="0" y="638527"/>
                </a:lnTo>
                <a:lnTo>
                  <a:pt x="0" y="0"/>
                </a:lnTo>
                <a:close/>
              </a:path>
            </a:pathLst>
          </a:custGeom>
          <a:blipFill>
            <a:blip r:embed="rId9">
              <a:extLst>
                <a:ext uri="{96DAC541-7B7A-43D3-8B79-37D633B846F1}">
                  <asvg:svgBlip xmlns:asvg="http://schemas.microsoft.com/office/drawing/2016/SVG/main" xmlns="" r:embed="rId10"/>
                </a:ext>
              </a:extLst>
            </a:blip>
            <a:stretch>
              <a:fillRect l="-38" r="-38"/>
            </a:stretch>
          </a:blipFill>
        </p:spPr>
        <p:txBody>
          <a:bodyPr/>
          <a:lstStyle/>
          <a:p>
            <a:endParaRPr lang="it-IT"/>
          </a:p>
        </p:txBody>
      </p:sp>
      <p:grpSp>
        <p:nvGrpSpPr>
          <p:cNvPr id="22" name="Group 22"/>
          <p:cNvGrpSpPr/>
          <p:nvPr/>
        </p:nvGrpSpPr>
        <p:grpSpPr>
          <a:xfrm>
            <a:off x="13619638" y="334457"/>
            <a:ext cx="4315824" cy="5179252"/>
            <a:chOff x="110180" y="0"/>
            <a:chExt cx="5754432" cy="6905670"/>
          </a:xfrm>
        </p:grpSpPr>
        <p:grpSp>
          <p:nvGrpSpPr>
            <p:cNvPr id="23" name="Group 23"/>
            <p:cNvGrpSpPr/>
            <p:nvPr/>
          </p:nvGrpSpPr>
          <p:grpSpPr>
            <a:xfrm>
              <a:off x="917027" y="310745"/>
              <a:ext cx="4616447" cy="6594925"/>
              <a:chOff x="0" y="0"/>
              <a:chExt cx="4445000" cy="6350000"/>
            </a:xfrm>
          </p:grpSpPr>
          <p:sp>
            <p:nvSpPr>
              <p:cNvPr id="24" name="Freeform 2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25" name="Group 25"/>
            <p:cNvGrpSpPr/>
            <p:nvPr/>
          </p:nvGrpSpPr>
          <p:grpSpPr>
            <a:xfrm>
              <a:off x="1091765" y="560371"/>
              <a:ext cx="4266971" cy="6095672"/>
              <a:chOff x="0" y="0"/>
              <a:chExt cx="4445000" cy="6350000"/>
            </a:xfrm>
          </p:grpSpPr>
          <p:sp>
            <p:nvSpPr>
              <p:cNvPr id="26" name="Freeform 2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11"/>
                <a:stretch>
                  <a:fillRect l="-56809" r="-56809"/>
                </a:stretch>
              </a:blipFill>
            </p:spPr>
            <p:txBody>
              <a:bodyPr/>
              <a:lstStyle/>
              <a:p>
                <a:endParaRPr lang="it-IT"/>
              </a:p>
            </p:txBody>
          </p:sp>
        </p:grpSp>
        <p:grpSp>
          <p:nvGrpSpPr>
            <p:cNvPr id="27" name="Group 27"/>
            <p:cNvGrpSpPr/>
            <p:nvPr/>
          </p:nvGrpSpPr>
          <p:grpSpPr>
            <a:xfrm>
              <a:off x="136814" y="0"/>
              <a:ext cx="5727798" cy="1659442"/>
              <a:chOff x="0" y="0"/>
              <a:chExt cx="1402747" cy="406400"/>
            </a:xfrm>
          </p:grpSpPr>
          <p:sp>
            <p:nvSpPr>
              <p:cNvPr id="28" name="Freeform 28"/>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29" name="TextBox 29"/>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33" name="TextBox 33"/>
            <p:cNvSpPr txBox="1"/>
            <p:nvPr/>
          </p:nvSpPr>
          <p:spPr>
            <a:xfrm>
              <a:off x="1350772" y="147472"/>
              <a:ext cx="3661839" cy="1244754"/>
            </a:xfrm>
            <a:prstGeom prst="rect">
              <a:avLst/>
            </a:prstGeom>
          </p:spPr>
          <p:txBody>
            <a:bodyPr lIns="0" tIns="0" rIns="0" bIns="0" rtlCol="0" anchor="t">
              <a:spAutoFit/>
            </a:bodyPr>
            <a:lstStyle/>
            <a:p>
              <a:pPr algn="just">
                <a:lnSpc>
                  <a:spcPts val="3110"/>
                </a:lnSpc>
              </a:pPr>
              <a:r>
                <a:rPr lang="en-US" sz="2222">
                  <a:solidFill>
                    <a:srgbClr val="FFFFFF"/>
                  </a:solidFill>
                  <a:latin typeface="Poppins"/>
                  <a:ea typeface="Poppins"/>
                  <a:cs typeface="Poppins"/>
                  <a:sym typeface="Poppins"/>
                </a:rPr>
                <a:t>Food authenticity:</a:t>
              </a:r>
            </a:p>
            <a:p>
              <a:pPr algn="just">
                <a:lnSpc>
                  <a:spcPts val="2150"/>
                </a:lnSpc>
                <a:spcBef>
                  <a:spcPct val="0"/>
                </a:spcBef>
              </a:pPr>
              <a:r>
                <a:rPr lang="en-US" sz="1535">
                  <a:solidFill>
                    <a:srgbClr val="FFFFFF"/>
                  </a:solidFill>
                  <a:latin typeface="Poppins"/>
                  <a:ea typeface="Poppins"/>
                  <a:cs typeface="Poppins"/>
                  <a:sym typeface="Poppins"/>
                </a:rPr>
                <a:t> detection of adulterated </a:t>
              </a:r>
              <a:r>
                <a:rPr lang="en-US" sz="1535" b="1">
                  <a:solidFill>
                    <a:srgbClr val="FFFFFF"/>
                  </a:solidFill>
                  <a:latin typeface="Poppins Bold"/>
                  <a:ea typeface="Poppins Bold"/>
                  <a:cs typeface="Poppins Bold"/>
                  <a:sym typeface="Poppins Bold"/>
                </a:rPr>
                <a:t>saffron</a:t>
              </a:r>
              <a:r>
                <a:rPr lang="en-US" sz="1535">
                  <a:solidFill>
                    <a:srgbClr val="FFFFFF"/>
                  </a:solidFill>
                  <a:latin typeface="Poppins"/>
                  <a:ea typeface="Poppins"/>
                  <a:cs typeface="Poppins"/>
                  <a:sym typeface="Poppins"/>
                </a:rPr>
                <a:t> by</a:t>
              </a:r>
              <a:r>
                <a:rPr lang="en-US" sz="1535" b="1">
                  <a:solidFill>
                    <a:srgbClr val="FFFFFF"/>
                  </a:solidFill>
                  <a:latin typeface="Poppins Bold"/>
                  <a:ea typeface="Poppins Bold"/>
                  <a:cs typeface="Poppins Bold"/>
                  <a:sym typeface="Poppins Bold"/>
                </a:rPr>
                <a:t> low-cost spices</a:t>
              </a:r>
              <a:r>
                <a:rPr lang="en-US" sz="1535">
                  <a:solidFill>
                    <a:srgbClr val="FFFFFF"/>
                  </a:solidFill>
                  <a:latin typeface="Poppins"/>
                  <a:ea typeface="Poppins"/>
                  <a:cs typeface="Poppins"/>
                  <a:sym typeface="Poppins"/>
                </a:rPr>
                <a:t>  </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45252" y="6644085"/>
            <a:ext cx="13255980" cy="3661965"/>
          </a:xfrm>
          <a:custGeom>
            <a:avLst/>
            <a:gdLst/>
            <a:ahLst/>
            <a:cxnLst/>
            <a:rect l="l" t="t" r="r" b="b"/>
            <a:pathLst>
              <a:path w="13255980" h="3661965">
                <a:moveTo>
                  <a:pt x="0" y="0"/>
                </a:moveTo>
                <a:lnTo>
                  <a:pt x="13255981" y="0"/>
                </a:lnTo>
                <a:lnTo>
                  <a:pt x="13255981" y="3661965"/>
                </a:lnTo>
                <a:lnTo>
                  <a:pt x="0" y="36619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it-IT"/>
          </a:p>
        </p:txBody>
      </p:sp>
      <p:sp>
        <p:nvSpPr>
          <p:cNvPr id="3" name="Freeform 3"/>
          <p:cNvSpPr/>
          <p:nvPr/>
        </p:nvSpPr>
        <p:spPr>
          <a:xfrm flipV="1">
            <a:off x="11760072" y="-9525"/>
            <a:ext cx="6556503" cy="2879397"/>
          </a:xfrm>
          <a:custGeom>
            <a:avLst/>
            <a:gdLst/>
            <a:ahLst/>
            <a:cxnLst/>
            <a:rect l="l" t="t" r="r" b="b"/>
            <a:pathLst>
              <a:path w="6556503" h="2879397">
                <a:moveTo>
                  <a:pt x="0" y="2879397"/>
                </a:moveTo>
                <a:lnTo>
                  <a:pt x="6556503" y="2879397"/>
                </a:lnTo>
                <a:lnTo>
                  <a:pt x="6556503" y="0"/>
                </a:lnTo>
                <a:lnTo>
                  <a:pt x="0" y="0"/>
                </a:lnTo>
                <a:lnTo>
                  <a:pt x="0" y="2879397"/>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it-IT"/>
          </a:p>
        </p:txBody>
      </p:sp>
      <p:grpSp>
        <p:nvGrpSpPr>
          <p:cNvPr id="4" name="Group 4"/>
          <p:cNvGrpSpPr/>
          <p:nvPr/>
        </p:nvGrpSpPr>
        <p:grpSpPr>
          <a:xfrm>
            <a:off x="11625544" y="2020193"/>
            <a:ext cx="6662456" cy="666245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F91"/>
            </a:solidFill>
          </p:spPr>
          <p:txBody>
            <a:bodyPr/>
            <a:lstStyle/>
            <a:p>
              <a:endParaRPr lang="it-IT"/>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1889182" y="2324100"/>
            <a:ext cx="6094018" cy="609401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0977" t="-37318" b="-37318"/>
              </a:stretch>
            </a:blipFill>
          </p:spPr>
          <p:txBody>
            <a:bodyPr/>
            <a:lstStyle/>
            <a:p>
              <a:endParaRPr lang="it-IT"/>
            </a:p>
          </p:txBody>
        </p:sp>
      </p:grpSp>
      <p:sp>
        <p:nvSpPr>
          <p:cNvPr id="9" name="TextBox 9"/>
          <p:cNvSpPr txBox="1"/>
          <p:nvPr/>
        </p:nvSpPr>
        <p:spPr>
          <a:xfrm>
            <a:off x="228600" y="38100"/>
            <a:ext cx="16030176" cy="1974900"/>
          </a:xfrm>
          <a:prstGeom prst="rect">
            <a:avLst/>
          </a:prstGeom>
        </p:spPr>
        <p:txBody>
          <a:bodyPr wrap="square" lIns="0" tIns="0" rIns="0" bIns="0" rtlCol="0" anchor="t">
            <a:spAutoFit/>
          </a:bodyPr>
          <a:lstStyle/>
          <a:p>
            <a:pPr marL="0" lvl="0" indent="0" algn="l">
              <a:lnSpc>
                <a:spcPts val="7679"/>
              </a:lnSpc>
              <a:spcBef>
                <a:spcPct val="0"/>
              </a:spcBef>
            </a:pPr>
            <a:r>
              <a:rPr lang="en-US" sz="6399" b="1" u="none" strike="noStrike" spc="198" dirty="0">
                <a:solidFill>
                  <a:srgbClr val="003F91"/>
                </a:solidFill>
                <a:latin typeface="Playfair Display Heavy"/>
                <a:ea typeface="Playfair Display Heavy"/>
                <a:cs typeface="Playfair Display Heavy"/>
                <a:sym typeface="Playfair Display Heavy"/>
              </a:rPr>
              <a:t>Coupling DART-MS: </a:t>
            </a:r>
          </a:p>
          <a:p>
            <a:pPr marL="0" lvl="0" indent="0" algn="l">
              <a:lnSpc>
                <a:spcPts val="7679"/>
              </a:lnSpc>
              <a:spcBef>
                <a:spcPct val="0"/>
              </a:spcBef>
            </a:pPr>
            <a:r>
              <a:rPr lang="en-US" sz="6399" b="1" u="none" strike="noStrike" spc="198" dirty="0">
                <a:solidFill>
                  <a:srgbClr val="003F91"/>
                </a:solidFill>
                <a:latin typeface="Playfair Display Heavy"/>
                <a:ea typeface="Playfair Display Heavy"/>
                <a:cs typeface="Playfair Display Heavy"/>
                <a:sym typeface="Playfair Display Heavy"/>
              </a:rPr>
              <a:t>A Powerful Tool for Rapid </a:t>
            </a:r>
            <a:r>
              <a:rPr lang="en-US" sz="6399" b="1" spc="198" dirty="0">
                <a:solidFill>
                  <a:srgbClr val="003F91"/>
                </a:solidFill>
                <a:latin typeface="Playfair Display Heavy"/>
                <a:ea typeface="Playfair Display Heavy"/>
                <a:cs typeface="Playfair Display Heavy"/>
                <a:sym typeface="Playfair Display Heavy"/>
              </a:rPr>
              <a:t>S</a:t>
            </a:r>
            <a:r>
              <a:rPr lang="en-US" sz="6399" b="1" u="none" strike="noStrike" spc="198" dirty="0" smtClean="0">
                <a:solidFill>
                  <a:srgbClr val="003F91"/>
                </a:solidFill>
                <a:latin typeface="Playfair Display Heavy"/>
                <a:ea typeface="Playfair Display Heavy"/>
                <a:cs typeface="Playfair Display Heavy"/>
                <a:sym typeface="Playfair Display Heavy"/>
              </a:rPr>
              <a:t>creening</a:t>
            </a: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12" name="Freeform 12"/>
          <p:cNvSpPr/>
          <p:nvPr/>
        </p:nvSpPr>
        <p:spPr>
          <a:xfrm>
            <a:off x="249229" y="4647773"/>
            <a:ext cx="5184995" cy="1134218"/>
          </a:xfrm>
          <a:custGeom>
            <a:avLst/>
            <a:gdLst/>
            <a:ahLst/>
            <a:cxnLst/>
            <a:rect l="l" t="t" r="r" b="b"/>
            <a:pathLst>
              <a:path w="5184995" h="1134218">
                <a:moveTo>
                  <a:pt x="0" y="0"/>
                </a:moveTo>
                <a:lnTo>
                  <a:pt x="5184995" y="0"/>
                </a:lnTo>
                <a:lnTo>
                  <a:pt x="5184995" y="1134218"/>
                </a:lnTo>
                <a:lnTo>
                  <a:pt x="0" y="1134218"/>
                </a:lnTo>
                <a:lnTo>
                  <a:pt x="0" y="0"/>
                </a:lnTo>
                <a:close/>
              </a:path>
            </a:pathLst>
          </a:custGeom>
          <a:solidFill>
            <a:schemeClr val="accent1">
              <a:lumMod val="20000"/>
              <a:lumOff val="80000"/>
            </a:schemeClr>
          </a:solidFill>
        </p:spPr>
        <p:txBody>
          <a:bodyPr/>
          <a:lstStyle/>
          <a:p>
            <a:endParaRPr lang="it-IT"/>
          </a:p>
        </p:txBody>
      </p:sp>
      <p:sp>
        <p:nvSpPr>
          <p:cNvPr id="13" name="TextBox 13"/>
          <p:cNvSpPr txBox="1"/>
          <p:nvPr/>
        </p:nvSpPr>
        <p:spPr>
          <a:xfrm>
            <a:off x="378582" y="2303167"/>
            <a:ext cx="11218387" cy="1877950"/>
          </a:xfrm>
          <a:prstGeom prst="rect">
            <a:avLst/>
          </a:prstGeom>
        </p:spPr>
        <p:txBody>
          <a:bodyPr wrap="square" lIns="0" tIns="0" rIns="0" bIns="0" rtlCol="0" anchor="t">
            <a:spAutoFit/>
          </a:bodyPr>
          <a:lstStyle/>
          <a:p>
            <a:pPr algn="l">
              <a:lnSpc>
                <a:spcPct val="150000"/>
              </a:lnSpc>
              <a:spcBef>
                <a:spcPct val="0"/>
              </a:spcBef>
            </a:pPr>
            <a:r>
              <a:rPr lang="en-US" sz="2800" dirty="0">
                <a:solidFill>
                  <a:srgbClr val="000000"/>
                </a:solidFill>
                <a:latin typeface="Poppins"/>
                <a:ea typeface="Poppins"/>
                <a:cs typeface="Poppins"/>
                <a:sym typeface="Poppins"/>
              </a:rPr>
              <a:t>Direct Analysis in Real Time Mass Spectrometry (DART-MS) is a relatively recent technique (introduced in </a:t>
            </a:r>
            <a:r>
              <a:rPr lang="en-US" sz="2800" dirty="0" smtClean="0">
                <a:solidFill>
                  <a:srgbClr val="000000"/>
                </a:solidFill>
                <a:latin typeface="Poppins"/>
                <a:ea typeface="Poppins"/>
                <a:cs typeface="Poppins"/>
                <a:sym typeface="Poppins"/>
              </a:rPr>
              <a:t>2005) </a:t>
            </a:r>
            <a:r>
              <a:rPr lang="en-US" sz="2800" dirty="0">
                <a:solidFill>
                  <a:srgbClr val="000000"/>
                </a:solidFill>
                <a:latin typeface="Poppins"/>
                <a:ea typeface="Poppins"/>
                <a:cs typeface="Poppins"/>
                <a:sym typeface="Poppins"/>
              </a:rPr>
              <a:t>designed for rapid mass spectral analysis under ambient conditions.</a:t>
            </a:r>
          </a:p>
        </p:txBody>
      </p:sp>
      <p:sp>
        <p:nvSpPr>
          <p:cNvPr id="14" name="TextBox 14"/>
          <p:cNvSpPr txBox="1"/>
          <p:nvPr/>
        </p:nvSpPr>
        <p:spPr>
          <a:xfrm>
            <a:off x="517018" y="4771108"/>
            <a:ext cx="4455987" cy="879475"/>
          </a:xfrm>
          <a:prstGeom prst="rect">
            <a:avLst/>
          </a:prstGeom>
          <a:solidFill>
            <a:schemeClr val="accent1">
              <a:lumMod val="20000"/>
              <a:lumOff val="80000"/>
            </a:schemeClr>
          </a:solidFill>
        </p:spPr>
        <p:txBody>
          <a:bodyPr lIns="0" tIns="0" rIns="0" bIns="0" rtlCol="0" anchor="t">
            <a:spAutoFit/>
          </a:bodyPr>
          <a:lstStyle/>
          <a:p>
            <a:pPr algn="ctr">
              <a:lnSpc>
                <a:spcPts val="3499"/>
              </a:lnSpc>
              <a:spcBef>
                <a:spcPct val="0"/>
              </a:spcBef>
            </a:pPr>
            <a:r>
              <a:rPr lang="en-US" sz="2600" b="1" dirty="0">
                <a:solidFill>
                  <a:srgbClr val="000000"/>
                </a:solidFill>
                <a:latin typeface="Poppins Bold"/>
                <a:ea typeface="Poppins Bold"/>
                <a:cs typeface="Poppins Bold"/>
                <a:sym typeface="Poppins Bold"/>
              </a:rPr>
              <a:t>✨Why is DART-MS so attractive?</a:t>
            </a:r>
          </a:p>
        </p:txBody>
      </p:sp>
      <p:graphicFrame>
        <p:nvGraphicFramePr>
          <p:cNvPr id="15" name="Tabella 14">
            <a:extLst>
              <a:ext uri="{FF2B5EF4-FFF2-40B4-BE49-F238E27FC236}">
                <a16:creationId xmlns:a16="http://schemas.microsoft.com/office/drawing/2014/main" xmlns="" id="{F3CAA06F-DA19-985C-DBEC-83314DFC267A}"/>
              </a:ext>
            </a:extLst>
          </p:cNvPr>
          <p:cNvGraphicFramePr>
            <a:graphicFrameLocks noGrp="1"/>
          </p:cNvGraphicFramePr>
          <p:nvPr>
            <p:extLst>
              <p:ext uri="{D42A27DB-BD31-4B8C-83A1-F6EECF244321}">
                <p14:modId xmlns:p14="http://schemas.microsoft.com/office/powerpoint/2010/main" val="984568199"/>
              </p:ext>
            </p:extLst>
          </p:nvPr>
        </p:nvGraphicFramePr>
        <p:xfrm>
          <a:off x="249229" y="6095573"/>
          <a:ext cx="11513953" cy="3560478"/>
        </p:xfrm>
        <a:graphic>
          <a:graphicData uri="http://schemas.openxmlformats.org/drawingml/2006/table">
            <a:tbl>
              <a:tblPr/>
              <a:tblGrid>
                <a:gridCol w="2993960">
                  <a:extLst>
                    <a:ext uri="{9D8B030D-6E8A-4147-A177-3AD203B41FA5}">
                      <a16:colId xmlns:a16="http://schemas.microsoft.com/office/drawing/2014/main" xmlns="" val="156361582"/>
                    </a:ext>
                  </a:extLst>
                </a:gridCol>
                <a:gridCol w="8519993">
                  <a:extLst>
                    <a:ext uri="{9D8B030D-6E8A-4147-A177-3AD203B41FA5}">
                      <a16:colId xmlns:a16="http://schemas.microsoft.com/office/drawing/2014/main" xmlns="" val="3417691689"/>
                    </a:ext>
                  </a:extLst>
                </a:gridCol>
              </a:tblGrid>
              <a:tr h="788892">
                <a:tc>
                  <a:txBody>
                    <a:bodyPr/>
                    <a:lstStyle/>
                    <a:p>
                      <a:r>
                        <a:rPr lang="it-IT" sz="2500" b="1" dirty="0" err="1">
                          <a:effectLst/>
                        </a:rPr>
                        <a:t>Ionization</a:t>
                      </a:r>
                      <a:endParaRPr lang="it-IT" sz="2500" b="1" dirty="0">
                        <a:effectLst/>
                      </a:endParaRP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tc>
                  <a:txBody>
                    <a:bodyPr/>
                    <a:lstStyle/>
                    <a:p>
                      <a:r>
                        <a:rPr lang="en-US" sz="2400" dirty="0">
                          <a:effectLst/>
                        </a:rPr>
                        <a:t>Ambient pressure; direct desorption/ionization (no vacuum chamber needed)</a:t>
                      </a: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xmlns="" val="2230375551"/>
                  </a:ext>
                </a:extLst>
              </a:tr>
              <a:tr h="477973">
                <a:tc>
                  <a:txBody>
                    <a:bodyPr/>
                    <a:lstStyle/>
                    <a:p>
                      <a:r>
                        <a:rPr lang="it-IT" sz="2500" b="1" dirty="0" err="1">
                          <a:effectLst/>
                        </a:rPr>
                        <a:t>Speed</a:t>
                      </a:r>
                      <a:endParaRPr lang="it-IT" sz="2500" b="1" dirty="0">
                        <a:effectLst/>
                      </a:endParaRP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tc>
                  <a:txBody>
                    <a:bodyPr/>
                    <a:lstStyle/>
                    <a:p>
                      <a:r>
                        <a:rPr lang="it-IT" sz="2400">
                          <a:effectLst/>
                        </a:rPr>
                        <a:t>Fast MS fingerprint in seconds (Gross, 2014)</a:t>
                      </a: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xmlns="" val="1148615519"/>
                  </a:ext>
                </a:extLst>
              </a:tr>
              <a:tr h="459464">
                <a:tc>
                  <a:txBody>
                    <a:bodyPr/>
                    <a:lstStyle/>
                    <a:p>
                      <a:r>
                        <a:rPr lang="it-IT" sz="2500" b="1" dirty="0" err="1">
                          <a:effectLst/>
                        </a:rPr>
                        <a:t>Simplicity</a:t>
                      </a:r>
                      <a:endParaRPr lang="it-IT" sz="2500" b="1" dirty="0">
                        <a:effectLst/>
                      </a:endParaRP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tc>
                  <a:txBody>
                    <a:bodyPr/>
                    <a:lstStyle/>
                    <a:p>
                      <a:r>
                        <a:rPr lang="en-US" sz="2400" dirty="0">
                          <a:effectLst/>
                        </a:rPr>
                        <a:t>Only two core components: Ion Source + MS</a:t>
                      </a: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xmlns="" val="2399136847"/>
                  </a:ext>
                </a:extLst>
              </a:tr>
              <a:tr h="491705">
                <a:tc>
                  <a:txBody>
                    <a:bodyPr/>
                    <a:lstStyle/>
                    <a:p>
                      <a:r>
                        <a:rPr lang="it-IT" sz="2500" b="1" dirty="0">
                          <a:effectLst/>
                        </a:rPr>
                        <a:t>No </a:t>
                      </a:r>
                      <a:r>
                        <a:rPr lang="it-IT" sz="2500" b="1" dirty="0" err="1">
                          <a:effectLst/>
                        </a:rPr>
                        <a:t>Chromatography</a:t>
                      </a:r>
                      <a:endParaRPr lang="it-IT" sz="2500" b="1" dirty="0">
                        <a:effectLst/>
                      </a:endParaRP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tc>
                  <a:txBody>
                    <a:bodyPr/>
                    <a:lstStyle/>
                    <a:p>
                      <a:r>
                        <a:rPr lang="en-US" sz="2400" dirty="0">
                          <a:effectLst/>
                        </a:rPr>
                        <a:t>Chromatography-free → no separation, no long runs</a:t>
                      </a: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xmlns="" val="2823153756"/>
                  </a:ext>
                </a:extLst>
              </a:tr>
              <a:tr h="459464">
                <a:tc>
                  <a:txBody>
                    <a:bodyPr/>
                    <a:lstStyle/>
                    <a:p>
                      <a:r>
                        <a:rPr lang="it-IT" sz="2500" b="1" dirty="0">
                          <a:effectLst/>
                        </a:rPr>
                        <a:t>Sample </a:t>
                      </a:r>
                      <a:r>
                        <a:rPr lang="it-IT" sz="2500" b="1" dirty="0" err="1">
                          <a:effectLst/>
                        </a:rPr>
                        <a:t>Prep</a:t>
                      </a:r>
                      <a:endParaRPr lang="it-IT" sz="2500" b="1" dirty="0">
                        <a:effectLst/>
                      </a:endParaRP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tc>
                  <a:txBody>
                    <a:bodyPr/>
                    <a:lstStyle/>
                    <a:p>
                      <a:r>
                        <a:rPr lang="en-US" sz="2400">
                          <a:effectLst/>
                        </a:rPr>
                        <a:t>Minimal or none → ideal for rapid screening</a:t>
                      </a: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xmlns="" val="3375840713"/>
                  </a:ext>
                </a:extLst>
              </a:tr>
              <a:tr h="788892">
                <a:tc>
                  <a:txBody>
                    <a:bodyPr/>
                    <a:lstStyle/>
                    <a:p>
                      <a:r>
                        <a:rPr lang="it-IT" sz="2500" b="1" dirty="0" err="1">
                          <a:effectLst/>
                        </a:rPr>
                        <a:t>Throughput</a:t>
                      </a:r>
                      <a:endParaRPr lang="it-IT" sz="2500" b="1" dirty="0">
                        <a:effectLst/>
                      </a:endParaRP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tc>
                  <a:txBody>
                    <a:bodyPr/>
                    <a:lstStyle/>
                    <a:p>
                      <a:r>
                        <a:rPr lang="en-US" sz="2400" dirty="0">
                          <a:effectLst/>
                        </a:rPr>
                        <a:t>Compatible with </a:t>
                      </a:r>
                      <a:r>
                        <a:rPr lang="en-US" sz="2400" dirty="0" err="1">
                          <a:effectLst/>
                        </a:rPr>
                        <a:t>multiwell</a:t>
                      </a:r>
                      <a:r>
                        <a:rPr lang="en-US" sz="2400" dirty="0">
                          <a:effectLst/>
                        </a:rPr>
                        <a:t> sample cards for high-throughput workflows</a:t>
                      </a:r>
                    </a:p>
                  </a:txBody>
                  <a:tcPr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xmlns="" val="3082403537"/>
                  </a:ext>
                </a:extLst>
              </a:tr>
            </a:tbl>
          </a:graphicData>
        </a:graphic>
      </p:graphicFrame>
      <p:sp>
        <p:nvSpPr>
          <p:cNvPr id="16" name="Rectangle 1">
            <a:extLst>
              <a:ext uri="{FF2B5EF4-FFF2-40B4-BE49-F238E27FC236}">
                <a16:creationId xmlns:a16="http://schemas.microsoft.com/office/drawing/2014/main" xmlns="" id="{9B8372E5-E3C5-568F-8C78-8C600691503D}"/>
              </a:ext>
            </a:extLst>
          </p:cNvPr>
          <p:cNvSpPr>
            <a:spLocks noChangeArrowheads="1"/>
          </p:cNvSpPr>
          <p:nvPr/>
        </p:nvSpPr>
        <p:spPr bwMode="auto">
          <a:xfrm>
            <a:off x="457200" y="177958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CasellaDiTesto 10"/>
          <p:cNvSpPr txBox="1"/>
          <p:nvPr/>
        </p:nvSpPr>
        <p:spPr>
          <a:xfrm>
            <a:off x="4343400" y="9917668"/>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5">
            <a:extLst>
              <a:ext uri="{FF2B5EF4-FFF2-40B4-BE49-F238E27FC236}">
                <a16:creationId xmlns="" xmlns:a16="http://schemas.microsoft.com/office/drawing/2014/main" id="{0D2DD4BF-9F62-A064-BA0A-320568FD1574}"/>
              </a:ext>
            </a:extLst>
          </p:cNvPr>
          <p:cNvSpPr/>
          <p:nvPr/>
        </p:nvSpPr>
        <p:spPr>
          <a:xfrm>
            <a:off x="838200" y="891536"/>
            <a:ext cx="14706600" cy="8290563"/>
          </a:xfrm>
          <a:prstGeom prst="snip2DiagRect">
            <a:avLst/>
          </a:prstGeom>
          <a:gradFill>
            <a:gsLst>
              <a:gs pos="52000">
                <a:srgbClr val="180F19"/>
              </a:gs>
              <a:gs pos="1399">
                <a:srgbClr val="000000"/>
              </a:gs>
              <a:gs pos="95000">
                <a:srgbClr val="76497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en-US" sz="3200" dirty="0" smtClean="0">
                <a:solidFill>
                  <a:schemeClr val="bg1"/>
                </a:solidFill>
              </a:rPr>
              <a:t>Full MS </a:t>
            </a:r>
            <a:r>
              <a:rPr lang="en-US" sz="3200" dirty="0">
                <a:solidFill>
                  <a:schemeClr val="bg1"/>
                </a:solidFill>
              </a:rPr>
              <a:t>ion scan</a:t>
            </a:r>
          </a:p>
          <a:p>
            <a:r>
              <a:rPr lang="en-US" sz="3200" dirty="0">
                <a:solidFill>
                  <a:schemeClr val="bg1"/>
                </a:solidFill>
              </a:rPr>
              <a:t>	</a:t>
            </a:r>
            <a:r>
              <a:rPr lang="en-US" sz="3200" i="1" dirty="0">
                <a:solidFill>
                  <a:schemeClr val="bg1"/>
                </a:solidFill>
              </a:rPr>
              <a:t>Once the precursor ions had been identified</a:t>
            </a:r>
            <a:r>
              <a:rPr lang="en-US" sz="3200" i="1" dirty="0" smtClean="0">
                <a:solidFill>
                  <a:schemeClr val="bg1"/>
                </a:solidFill>
              </a:rPr>
              <a:t>….</a:t>
            </a:r>
          </a:p>
          <a:p>
            <a:endParaRPr lang="en-US" sz="3200" dirty="0">
              <a:solidFill>
                <a:schemeClr val="bg1"/>
              </a:solidFill>
            </a:endParaRPr>
          </a:p>
          <a:p>
            <a:pPr marL="342900" indent="-342900">
              <a:buFont typeface="Wingdings" panose="05000000000000000000" pitchFamily="2" charset="2"/>
              <a:buChar char="§"/>
            </a:pPr>
            <a:r>
              <a:rPr lang="en-US" sz="3200" dirty="0">
                <a:solidFill>
                  <a:schemeClr val="bg1"/>
                </a:solidFill>
              </a:rPr>
              <a:t>Product Ion scan </a:t>
            </a:r>
            <a:r>
              <a:rPr lang="en-US" sz="3200" dirty="0" smtClean="0">
                <a:solidFill>
                  <a:schemeClr val="bg1"/>
                </a:solidFill>
              </a:rPr>
              <a:t>experiments on the selected precursor ions</a:t>
            </a:r>
            <a:endParaRPr lang="en-US" sz="3200" dirty="0">
              <a:solidFill>
                <a:schemeClr val="bg1"/>
              </a:solidFill>
            </a:endParaRPr>
          </a:p>
          <a:p>
            <a:r>
              <a:rPr lang="en-US" sz="3200" dirty="0" smtClean="0">
                <a:solidFill>
                  <a:schemeClr val="bg1"/>
                </a:solidFill>
              </a:rPr>
              <a:t>       </a:t>
            </a:r>
            <a:r>
              <a:rPr lang="en-US" sz="3200" dirty="0">
                <a:solidFill>
                  <a:schemeClr val="bg1"/>
                </a:solidFill>
              </a:rPr>
              <a:t>	     </a:t>
            </a:r>
            <a:r>
              <a:rPr lang="en-US" sz="3200" i="1" dirty="0">
                <a:solidFill>
                  <a:schemeClr val="bg1"/>
                </a:solidFill>
              </a:rPr>
              <a:t>Optimization of CE to improve fragments </a:t>
            </a:r>
            <a:r>
              <a:rPr lang="en-US" sz="3200" i="1" dirty="0" smtClean="0">
                <a:solidFill>
                  <a:schemeClr val="bg1"/>
                </a:solidFill>
              </a:rPr>
              <a:t>detection </a:t>
            </a:r>
            <a:endParaRPr lang="en-US" sz="3200" i="1" dirty="0">
              <a:solidFill>
                <a:schemeClr val="bg1"/>
              </a:solidFill>
            </a:endParaRPr>
          </a:p>
          <a:p>
            <a:pPr marL="342900" indent="-342900">
              <a:buFont typeface="Wingdings" panose="05000000000000000000" pitchFamily="2" charset="2"/>
              <a:buChar char="§"/>
            </a:pPr>
            <a:endParaRPr lang="en-US" sz="3200" dirty="0">
              <a:solidFill>
                <a:schemeClr val="bg1"/>
              </a:solidFill>
            </a:endParaRPr>
          </a:p>
          <a:p>
            <a:pPr marL="342900" indent="-342900">
              <a:buFont typeface="Wingdings" panose="05000000000000000000" pitchFamily="2" charset="2"/>
              <a:buChar char="§"/>
            </a:pPr>
            <a:r>
              <a:rPr lang="en-US" sz="3200" dirty="0">
                <a:solidFill>
                  <a:schemeClr val="bg1"/>
                </a:solidFill>
              </a:rPr>
              <a:t>Identification of best transitions </a:t>
            </a:r>
            <a:r>
              <a:rPr lang="en-US" sz="3200" dirty="0" smtClean="0">
                <a:solidFill>
                  <a:schemeClr val="bg1"/>
                </a:solidFill>
              </a:rPr>
              <a:t>and MRM method set up</a:t>
            </a:r>
            <a:endParaRPr lang="en-US" sz="3200" dirty="0">
              <a:solidFill>
                <a:schemeClr val="bg1"/>
              </a:solidFill>
            </a:endParaRPr>
          </a:p>
          <a:p>
            <a:r>
              <a:rPr lang="en-US" sz="3200" dirty="0" smtClean="0">
                <a:solidFill>
                  <a:schemeClr val="bg1"/>
                </a:solidFill>
              </a:rPr>
              <a:t>    </a:t>
            </a:r>
            <a:endParaRPr lang="en-US" sz="3200" dirty="0">
              <a:solidFill>
                <a:schemeClr val="bg1"/>
              </a:solidFill>
            </a:endParaRPr>
          </a:p>
          <a:p>
            <a:pPr marL="342900" indent="-342900">
              <a:buFont typeface="Wingdings" panose="05000000000000000000" pitchFamily="2" charset="2"/>
              <a:buChar char="§"/>
            </a:pPr>
            <a:r>
              <a:rPr lang="en-US" sz="3200" dirty="0">
                <a:solidFill>
                  <a:schemeClr val="bg1"/>
                </a:solidFill>
              </a:rPr>
              <a:t>Introduction of IS and repeatability check  </a:t>
            </a:r>
          </a:p>
          <a:p>
            <a:endParaRPr lang="en-US" sz="3200" dirty="0">
              <a:solidFill>
                <a:schemeClr val="bg1"/>
              </a:solidFill>
            </a:endParaRPr>
          </a:p>
        </p:txBody>
      </p:sp>
      <p:sp>
        <p:nvSpPr>
          <p:cNvPr id="3" name="Rettangolo arrotondato 2"/>
          <p:cNvSpPr/>
          <p:nvPr/>
        </p:nvSpPr>
        <p:spPr>
          <a:xfrm>
            <a:off x="1371600" y="3848100"/>
            <a:ext cx="11734800" cy="121920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arrotondato 3"/>
          <p:cNvSpPr/>
          <p:nvPr/>
        </p:nvSpPr>
        <p:spPr>
          <a:xfrm>
            <a:off x="1421567" y="5219699"/>
            <a:ext cx="11734800" cy="1066801"/>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5268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software, linea&#10;&#10;Descrizione generata automaticamente">
            <a:extLst>
              <a:ext uri="{FF2B5EF4-FFF2-40B4-BE49-F238E27FC236}">
                <a16:creationId xmlns="" xmlns:a16="http://schemas.microsoft.com/office/drawing/2014/main" id="{9AAA4DFC-A9A1-05C0-113C-F2FCAA721B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99" t="-4850"/>
          <a:stretch/>
        </p:blipFill>
        <p:spPr>
          <a:xfrm>
            <a:off x="925697" y="1028700"/>
            <a:ext cx="4793048" cy="5210528"/>
          </a:xfrm>
          <a:prstGeom prst="rect">
            <a:avLst/>
          </a:prstGeom>
        </p:spPr>
      </p:pic>
      <p:sp>
        <p:nvSpPr>
          <p:cNvPr id="3" name="CasellaDiTesto 2"/>
          <p:cNvSpPr txBox="1"/>
          <p:nvPr/>
        </p:nvSpPr>
        <p:spPr>
          <a:xfrm>
            <a:off x="3979581" y="5228404"/>
            <a:ext cx="1748921" cy="707886"/>
          </a:xfrm>
          <a:prstGeom prst="rect">
            <a:avLst/>
          </a:prstGeom>
          <a:noFill/>
        </p:spPr>
        <p:txBody>
          <a:bodyPr wrap="square" rtlCol="0">
            <a:spAutoFit/>
          </a:bodyPr>
          <a:lstStyle/>
          <a:p>
            <a:r>
              <a:rPr lang="it-IT" sz="2000" dirty="0" smtClean="0"/>
              <a:t>+10% </a:t>
            </a:r>
            <a:r>
              <a:rPr lang="it-IT" sz="2000" dirty="0" err="1" smtClean="0"/>
              <a:t>safflower</a:t>
            </a:r>
            <a:endParaRPr lang="it-IT" sz="2000" dirty="0"/>
          </a:p>
        </p:txBody>
      </p:sp>
      <p:sp>
        <p:nvSpPr>
          <p:cNvPr id="4" name="CasellaDiTesto 3"/>
          <p:cNvSpPr txBox="1"/>
          <p:nvPr/>
        </p:nvSpPr>
        <p:spPr>
          <a:xfrm>
            <a:off x="3762709" y="4324673"/>
            <a:ext cx="1748921" cy="707886"/>
          </a:xfrm>
          <a:prstGeom prst="rect">
            <a:avLst/>
          </a:prstGeom>
          <a:noFill/>
        </p:spPr>
        <p:txBody>
          <a:bodyPr wrap="square" rtlCol="0">
            <a:spAutoFit/>
          </a:bodyPr>
          <a:lstStyle/>
          <a:p>
            <a:r>
              <a:rPr lang="it-IT" sz="2000" dirty="0" smtClean="0"/>
              <a:t>+25% </a:t>
            </a:r>
            <a:r>
              <a:rPr lang="it-IT" sz="2000" dirty="0" err="1" smtClean="0"/>
              <a:t>safflower</a:t>
            </a:r>
            <a:endParaRPr lang="it-IT" sz="2000" dirty="0"/>
          </a:p>
        </p:txBody>
      </p:sp>
      <p:sp>
        <p:nvSpPr>
          <p:cNvPr id="5" name="CasellaDiTesto 4"/>
          <p:cNvSpPr txBox="1"/>
          <p:nvPr/>
        </p:nvSpPr>
        <p:spPr>
          <a:xfrm>
            <a:off x="3851441" y="2299875"/>
            <a:ext cx="1748921" cy="707886"/>
          </a:xfrm>
          <a:prstGeom prst="rect">
            <a:avLst/>
          </a:prstGeom>
          <a:noFill/>
        </p:spPr>
        <p:txBody>
          <a:bodyPr wrap="square" rtlCol="0">
            <a:spAutoFit/>
          </a:bodyPr>
          <a:lstStyle/>
          <a:p>
            <a:r>
              <a:rPr lang="it-IT" sz="2000" dirty="0" smtClean="0"/>
              <a:t>+50% </a:t>
            </a:r>
            <a:r>
              <a:rPr lang="it-IT" sz="2000" dirty="0" err="1" smtClean="0"/>
              <a:t>safflower</a:t>
            </a:r>
            <a:endParaRPr lang="it-IT" sz="2000" dirty="0"/>
          </a:p>
        </p:txBody>
      </p:sp>
      <p:cxnSp>
        <p:nvCxnSpPr>
          <p:cNvPr id="6" name="Connettore 2 5"/>
          <p:cNvCxnSpPr/>
          <p:nvPr/>
        </p:nvCxnSpPr>
        <p:spPr>
          <a:xfrm flipV="1">
            <a:off x="3173843" y="4678616"/>
            <a:ext cx="534916" cy="15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3334034" y="5281661"/>
            <a:ext cx="457510" cy="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3221913" y="2688112"/>
            <a:ext cx="612468" cy="89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magine 8" descr="Immagine che contiene testo, schermata, linea, diagramma&#10;&#10;Descrizione generata automaticamente">
            <a:extLst>
              <a:ext uri="{FF2B5EF4-FFF2-40B4-BE49-F238E27FC236}">
                <a16:creationId xmlns="" xmlns:a16="http://schemas.microsoft.com/office/drawing/2014/main" id="{786371FA-57CF-F207-04DC-7D821E64B7D5}"/>
              </a:ext>
            </a:extLst>
          </p:cNvPr>
          <p:cNvPicPr>
            <a:picLocks noChangeAspect="1"/>
          </p:cNvPicPr>
          <p:nvPr/>
        </p:nvPicPr>
        <p:blipFill rotWithShape="1">
          <a:blip r:embed="rId3">
            <a:extLst>
              <a:ext uri="{28A0092B-C50C-407E-A947-70E740481C1C}">
                <a14:useLocalDpi xmlns:a14="http://schemas.microsoft.com/office/drawing/2010/main" val="0"/>
              </a:ext>
            </a:extLst>
          </a:blip>
          <a:srcRect l="18711"/>
          <a:stretch/>
        </p:blipFill>
        <p:spPr>
          <a:xfrm>
            <a:off x="5565580" y="1333500"/>
            <a:ext cx="7989166" cy="8245356"/>
          </a:xfrm>
          <a:prstGeom prst="rect">
            <a:avLst/>
          </a:prstGeom>
        </p:spPr>
      </p:pic>
      <p:sp>
        <p:nvSpPr>
          <p:cNvPr id="10" name="CasellaDiTesto 9"/>
          <p:cNvSpPr txBox="1"/>
          <p:nvPr/>
        </p:nvSpPr>
        <p:spPr>
          <a:xfrm>
            <a:off x="6199768" y="1485900"/>
            <a:ext cx="7312856" cy="492443"/>
          </a:xfrm>
          <a:prstGeom prst="rect">
            <a:avLst/>
          </a:prstGeom>
          <a:solidFill>
            <a:schemeClr val="bg1"/>
          </a:solidFill>
        </p:spPr>
        <p:txBody>
          <a:bodyPr wrap="square" rtlCol="0">
            <a:spAutoFit/>
          </a:bodyPr>
          <a:lstStyle/>
          <a:p>
            <a:r>
              <a:rPr lang="it-IT" sz="2600" b="1" dirty="0" smtClean="0"/>
              <a:t>Product </a:t>
            </a:r>
            <a:r>
              <a:rPr lang="it-IT" sz="2600" b="1" dirty="0" err="1" smtClean="0"/>
              <a:t>ion</a:t>
            </a:r>
            <a:r>
              <a:rPr lang="it-IT" sz="2600" b="1" dirty="0" smtClean="0"/>
              <a:t> </a:t>
            </a:r>
            <a:r>
              <a:rPr lang="it-IT" sz="2600" b="1" dirty="0" err="1" smtClean="0"/>
              <a:t>scan</a:t>
            </a:r>
            <a:r>
              <a:rPr lang="it-IT" sz="2600" b="1" dirty="0" smtClean="0"/>
              <a:t> [</a:t>
            </a:r>
            <a:r>
              <a:rPr lang="it-IT" sz="2600" b="1" dirty="0" err="1" smtClean="0"/>
              <a:t>ion</a:t>
            </a:r>
            <a:r>
              <a:rPr lang="it-IT" sz="2600" b="1" dirty="0" smtClean="0"/>
              <a:t> 116.2] </a:t>
            </a:r>
            <a:r>
              <a:rPr lang="it-IT" sz="2600" b="1" dirty="0" err="1" smtClean="0"/>
              <a:t>at</a:t>
            </a:r>
            <a:r>
              <a:rPr lang="it-IT" sz="2600" b="1" dirty="0" smtClean="0"/>
              <a:t> CE 10</a:t>
            </a:r>
          </a:p>
        </p:txBody>
      </p:sp>
      <p:sp>
        <p:nvSpPr>
          <p:cNvPr id="11" name="CasellaDiTesto 10">
            <a:extLst>
              <a:ext uri="{FF2B5EF4-FFF2-40B4-BE49-F238E27FC236}">
                <a16:creationId xmlns="" xmlns:a16="http://schemas.microsoft.com/office/drawing/2014/main" id="{82B842F9-CA08-35D8-36AC-5453F524D1AE}"/>
              </a:ext>
            </a:extLst>
          </p:cNvPr>
          <p:cNvSpPr txBox="1"/>
          <p:nvPr/>
        </p:nvSpPr>
        <p:spPr>
          <a:xfrm>
            <a:off x="925697" y="6441843"/>
            <a:ext cx="4572000" cy="1015663"/>
          </a:xfrm>
          <a:prstGeom prst="rect">
            <a:avLst/>
          </a:prstGeom>
          <a:noFill/>
        </p:spPr>
        <p:txBody>
          <a:bodyPr wrap="square">
            <a:spAutoFit/>
          </a:bodyPr>
          <a:lstStyle/>
          <a:p>
            <a:r>
              <a:rPr lang="it-IT" sz="3200" b="1" dirty="0" smtClean="0"/>
              <a:t>Precursor </a:t>
            </a:r>
            <a:r>
              <a:rPr lang="it-IT" sz="3200" b="1" dirty="0" err="1" smtClean="0"/>
              <a:t>ion</a:t>
            </a:r>
            <a:r>
              <a:rPr lang="it-IT" sz="3200" b="1" dirty="0" smtClean="0"/>
              <a:t> </a:t>
            </a:r>
            <a:r>
              <a:rPr lang="it-IT" sz="3200" b="1" dirty="0" err="1" smtClean="0"/>
              <a:t>overlay</a:t>
            </a:r>
            <a:r>
              <a:rPr lang="it-IT" sz="3200" b="1" dirty="0" smtClean="0"/>
              <a:t> </a:t>
            </a:r>
          </a:p>
          <a:p>
            <a:r>
              <a:rPr lang="it-IT" sz="2800" dirty="0" err="1" smtClean="0"/>
              <a:t>selected</a:t>
            </a:r>
            <a:r>
              <a:rPr lang="it-IT" sz="2800" dirty="0" smtClean="0"/>
              <a:t> marker 116.2</a:t>
            </a:r>
            <a:endParaRPr lang="it-IT" sz="2800" dirty="0"/>
          </a:p>
        </p:txBody>
      </p:sp>
      <p:sp>
        <p:nvSpPr>
          <p:cNvPr id="19" name="CasellaDiTesto 18"/>
          <p:cNvSpPr txBox="1"/>
          <p:nvPr/>
        </p:nvSpPr>
        <p:spPr>
          <a:xfrm>
            <a:off x="10149324" y="3461887"/>
            <a:ext cx="2543842" cy="707886"/>
          </a:xfrm>
          <a:prstGeom prst="rect">
            <a:avLst/>
          </a:prstGeom>
          <a:noFill/>
        </p:spPr>
        <p:txBody>
          <a:bodyPr wrap="square" rtlCol="0">
            <a:spAutoFit/>
          </a:bodyPr>
          <a:lstStyle/>
          <a:p>
            <a:r>
              <a:rPr lang="it-IT" sz="2000" dirty="0" err="1" smtClean="0">
                <a:solidFill>
                  <a:schemeClr val="accent3">
                    <a:lumMod val="50000"/>
                  </a:schemeClr>
                </a:solidFill>
              </a:rPr>
              <a:t>Saffron</a:t>
            </a:r>
            <a:r>
              <a:rPr lang="it-IT" sz="2000" dirty="0" smtClean="0">
                <a:solidFill>
                  <a:schemeClr val="accent3">
                    <a:lumMod val="50000"/>
                  </a:schemeClr>
                </a:solidFill>
              </a:rPr>
              <a:t> </a:t>
            </a:r>
            <a:r>
              <a:rPr lang="it-IT" sz="2000" dirty="0" err="1" smtClean="0">
                <a:solidFill>
                  <a:schemeClr val="accent3">
                    <a:lumMod val="50000"/>
                  </a:schemeClr>
                </a:solidFill>
              </a:rPr>
              <a:t>spiked</a:t>
            </a:r>
            <a:r>
              <a:rPr lang="it-IT" sz="2000" dirty="0" smtClean="0">
                <a:solidFill>
                  <a:schemeClr val="accent3">
                    <a:lumMod val="50000"/>
                  </a:schemeClr>
                </a:solidFill>
              </a:rPr>
              <a:t> with </a:t>
            </a:r>
            <a:r>
              <a:rPr lang="it-IT" sz="2000" dirty="0" err="1" smtClean="0">
                <a:solidFill>
                  <a:schemeClr val="accent3">
                    <a:lumMod val="50000"/>
                  </a:schemeClr>
                </a:solidFill>
              </a:rPr>
              <a:t>safflower</a:t>
            </a:r>
            <a:r>
              <a:rPr lang="it-IT" sz="2000" dirty="0" smtClean="0">
                <a:solidFill>
                  <a:schemeClr val="accent3">
                    <a:lumMod val="50000"/>
                  </a:schemeClr>
                </a:solidFill>
              </a:rPr>
              <a:t> </a:t>
            </a:r>
            <a:r>
              <a:rPr lang="it-IT" sz="2000" dirty="0" err="1" smtClean="0">
                <a:solidFill>
                  <a:schemeClr val="accent3">
                    <a:lumMod val="50000"/>
                  </a:schemeClr>
                </a:solidFill>
              </a:rPr>
              <a:t>at</a:t>
            </a:r>
            <a:r>
              <a:rPr lang="it-IT" sz="2000" dirty="0" smtClean="0">
                <a:solidFill>
                  <a:schemeClr val="accent3">
                    <a:lumMod val="50000"/>
                  </a:schemeClr>
                </a:solidFill>
              </a:rPr>
              <a:t> 50%</a:t>
            </a:r>
            <a:endParaRPr lang="it-IT" sz="2000" dirty="0">
              <a:solidFill>
                <a:schemeClr val="accent3">
                  <a:lumMod val="50000"/>
                </a:schemeClr>
              </a:solidFill>
            </a:endParaRPr>
          </a:p>
        </p:txBody>
      </p:sp>
      <p:sp>
        <p:nvSpPr>
          <p:cNvPr id="20" name="CasellaDiTesto 19"/>
          <p:cNvSpPr txBox="1"/>
          <p:nvPr/>
        </p:nvSpPr>
        <p:spPr>
          <a:xfrm>
            <a:off x="10358628" y="5253966"/>
            <a:ext cx="1909572" cy="400110"/>
          </a:xfrm>
          <a:prstGeom prst="rect">
            <a:avLst/>
          </a:prstGeom>
          <a:noFill/>
        </p:spPr>
        <p:txBody>
          <a:bodyPr wrap="square" rtlCol="0">
            <a:spAutoFit/>
          </a:bodyPr>
          <a:lstStyle/>
          <a:p>
            <a:r>
              <a:rPr lang="it-IT" sz="2000" dirty="0" err="1" smtClean="0">
                <a:solidFill>
                  <a:srgbClr val="E04301"/>
                </a:solidFill>
              </a:rPr>
              <a:t>Saffron</a:t>
            </a:r>
            <a:r>
              <a:rPr lang="it-IT" sz="2000" dirty="0" smtClean="0">
                <a:solidFill>
                  <a:srgbClr val="E04301"/>
                </a:solidFill>
              </a:rPr>
              <a:t> sample</a:t>
            </a:r>
            <a:endParaRPr lang="it-IT" sz="2000" dirty="0">
              <a:solidFill>
                <a:srgbClr val="E04301"/>
              </a:solidFill>
            </a:endParaRPr>
          </a:p>
        </p:txBody>
      </p:sp>
      <p:sp>
        <p:nvSpPr>
          <p:cNvPr id="21" name="CasellaDiTesto 20"/>
          <p:cNvSpPr txBox="1"/>
          <p:nvPr/>
        </p:nvSpPr>
        <p:spPr>
          <a:xfrm>
            <a:off x="10065522" y="2489456"/>
            <a:ext cx="2385916" cy="400110"/>
          </a:xfrm>
          <a:prstGeom prst="rect">
            <a:avLst/>
          </a:prstGeom>
          <a:noFill/>
        </p:spPr>
        <p:txBody>
          <a:bodyPr wrap="square" rtlCol="0">
            <a:spAutoFit/>
          </a:bodyPr>
          <a:lstStyle/>
          <a:p>
            <a:r>
              <a:rPr lang="it-IT" sz="2000" dirty="0" err="1" smtClean="0">
                <a:solidFill>
                  <a:srgbClr val="0070C0"/>
                </a:solidFill>
              </a:rPr>
              <a:t>Saffower</a:t>
            </a:r>
            <a:r>
              <a:rPr lang="it-IT" sz="2000" dirty="0" smtClean="0">
                <a:solidFill>
                  <a:srgbClr val="0070C0"/>
                </a:solidFill>
              </a:rPr>
              <a:t> </a:t>
            </a:r>
            <a:r>
              <a:rPr lang="it-IT" sz="2000" dirty="0" err="1" smtClean="0">
                <a:solidFill>
                  <a:srgbClr val="0070C0"/>
                </a:solidFill>
              </a:rPr>
              <a:t>extract</a:t>
            </a:r>
            <a:endParaRPr lang="it-IT" sz="2000" dirty="0">
              <a:solidFill>
                <a:srgbClr val="0070C0"/>
              </a:solidFill>
            </a:endParaRPr>
          </a:p>
        </p:txBody>
      </p:sp>
      <p:cxnSp>
        <p:nvCxnSpPr>
          <p:cNvPr id="22" name="Connettore 2 21"/>
          <p:cNvCxnSpPr/>
          <p:nvPr/>
        </p:nvCxnSpPr>
        <p:spPr>
          <a:xfrm>
            <a:off x="9442089" y="2621414"/>
            <a:ext cx="386539" cy="18559"/>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9173624" y="3905741"/>
            <a:ext cx="754361" cy="1855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V="1">
            <a:off x="9366893" y="5602600"/>
            <a:ext cx="838570" cy="190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Freeform 2"/>
          <p:cNvSpPr/>
          <p:nvPr/>
        </p:nvSpPr>
        <p:spPr>
          <a:xfrm flipV="1">
            <a:off x="6738325" y="-4932"/>
            <a:ext cx="11549675" cy="5072232"/>
          </a:xfrm>
          <a:custGeom>
            <a:avLst/>
            <a:gdLst/>
            <a:ahLst/>
            <a:cxnLst/>
            <a:rect l="l" t="t" r="r" b="b"/>
            <a:pathLst>
              <a:path w="11549675" h="5072232">
                <a:moveTo>
                  <a:pt x="0" y="5072232"/>
                </a:moveTo>
                <a:lnTo>
                  <a:pt x="11549675" y="5072232"/>
                </a:lnTo>
                <a:lnTo>
                  <a:pt x="11549675" y="0"/>
                </a:lnTo>
                <a:lnTo>
                  <a:pt x="0" y="0"/>
                </a:lnTo>
                <a:lnTo>
                  <a:pt x="0" y="5072232"/>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it-IT"/>
          </a:p>
        </p:txBody>
      </p:sp>
      <p:sp>
        <p:nvSpPr>
          <p:cNvPr id="31" name="TextBox 4"/>
          <p:cNvSpPr txBox="1"/>
          <p:nvPr/>
        </p:nvSpPr>
        <p:spPr>
          <a:xfrm>
            <a:off x="292663" y="233278"/>
            <a:ext cx="2995017" cy="962025"/>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dirty="0">
                <a:solidFill>
                  <a:srgbClr val="003F91"/>
                </a:solidFill>
                <a:latin typeface="Playfair Display Heavy"/>
                <a:ea typeface="Playfair Display Heavy"/>
                <a:cs typeface="Playfair Display Heavy"/>
                <a:sym typeface="Playfair Display Heavy"/>
              </a:rPr>
              <a:t>Results</a:t>
            </a:r>
          </a:p>
        </p:txBody>
      </p:sp>
      <p:grpSp>
        <p:nvGrpSpPr>
          <p:cNvPr id="32" name="Group 22"/>
          <p:cNvGrpSpPr/>
          <p:nvPr/>
        </p:nvGrpSpPr>
        <p:grpSpPr>
          <a:xfrm>
            <a:off x="13619638" y="334457"/>
            <a:ext cx="4315824" cy="5179252"/>
            <a:chOff x="110180" y="0"/>
            <a:chExt cx="5754432" cy="6905670"/>
          </a:xfrm>
        </p:grpSpPr>
        <p:grpSp>
          <p:nvGrpSpPr>
            <p:cNvPr id="33" name="Group 23"/>
            <p:cNvGrpSpPr/>
            <p:nvPr/>
          </p:nvGrpSpPr>
          <p:grpSpPr>
            <a:xfrm>
              <a:off x="917027" y="310745"/>
              <a:ext cx="4616447" cy="6594925"/>
              <a:chOff x="0" y="0"/>
              <a:chExt cx="4445000" cy="6350000"/>
            </a:xfrm>
          </p:grpSpPr>
          <p:sp>
            <p:nvSpPr>
              <p:cNvPr id="41" name="Freeform 2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34" name="Group 25"/>
            <p:cNvGrpSpPr/>
            <p:nvPr/>
          </p:nvGrpSpPr>
          <p:grpSpPr>
            <a:xfrm>
              <a:off x="1091765" y="560371"/>
              <a:ext cx="4266971" cy="6095672"/>
              <a:chOff x="0" y="0"/>
              <a:chExt cx="4445000" cy="6350000"/>
            </a:xfrm>
          </p:grpSpPr>
          <p:sp>
            <p:nvSpPr>
              <p:cNvPr id="40" name="Freeform 2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stretch>
                  <a:fillRect l="-56809" r="-56809"/>
                </a:stretch>
              </a:blipFill>
            </p:spPr>
            <p:txBody>
              <a:bodyPr/>
              <a:lstStyle/>
              <a:p>
                <a:endParaRPr lang="it-IT"/>
              </a:p>
            </p:txBody>
          </p:sp>
        </p:grpSp>
        <p:grpSp>
          <p:nvGrpSpPr>
            <p:cNvPr id="35" name="Group 27"/>
            <p:cNvGrpSpPr/>
            <p:nvPr/>
          </p:nvGrpSpPr>
          <p:grpSpPr>
            <a:xfrm>
              <a:off x="136814" y="0"/>
              <a:ext cx="5727798" cy="1659442"/>
              <a:chOff x="0" y="0"/>
              <a:chExt cx="1402747" cy="406400"/>
            </a:xfrm>
          </p:grpSpPr>
          <p:sp>
            <p:nvSpPr>
              <p:cNvPr id="38" name="Freeform 28"/>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39" name="TextBox 29"/>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36" name="TextBox 32"/>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37" name="TextBox 33"/>
            <p:cNvSpPr txBox="1"/>
            <p:nvPr/>
          </p:nvSpPr>
          <p:spPr>
            <a:xfrm>
              <a:off x="1350772" y="147472"/>
              <a:ext cx="3661839" cy="1244754"/>
            </a:xfrm>
            <a:prstGeom prst="rect">
              <a:avLst/>
            </a:prstGeom>
          </p:spPr>
          <p:txBody>
            <a:bodyPr lIns="0" tIns="0" rIns="0" bIns="0" rtlCol="0" anchor="t">
              <a:spAutoFit/>
            </a:bodyPr>
            <a:lstStyle/>
            <a:p>
              <a:pPr algn="just">
                <a:lnSpc>
                  <a:spcPts val="3110"/>
                </a:lnSpc>
              </a:pPr>
              <a:r>
                <a:rPr lang="en-US" sz="2222">
                  <a:solidFill>
                    <a:srgbClr val="FFFFFF"/>
                  </a:solidFill>
                  <a:latin typeface="Poppins"/>
                  <a:ea typeface="Poppins"/>
                  <a:cs typeface="Poppins"/>
                  <a:sym typeface="Poppins"/>
                </a:rPr>
                <a:t>Food authenticity:</a:t>
              </a:r>
            </a:p>
            <a:p>
              <a:pPr algn="just">
                <a:lnSpc>
                  <a:spcPts val="2150"/>
                </a:lnSpc>
                <a:spcBef>
                  <a:spcPct val="0"/>
                </a:spcBef>
              </a:pPr>
              <a:r>
                <a:rPr lang="en-US" sz="1535">
                  <a:solidFill>
                    <a:srgbClr val="FFFFFF"/>
                  </a:solidFill>
                  <a:latin typeface="Poppins"/>
                  <a:ea typeface="Poppins"/>
                  <a:cs typeface="Poppins"/>
                  <a:sym typeface="Poppins"/>
                </a:rPr>
                <a:t> detection of adulterated </a:t>
              </a:r>
              <a:r>
                <a:rPr lang="en-US" sz="1535" b="1">
                  <a:solidFill>
                    <a:srgbClr val="FFFFFF"/>
                  </a:solidFill>
                  <a:latin typeface="Poppins Bold"/>
                  <a:ea typeface="Poppins Bold"/>
                  <a:cs typeface="Poppins Bold"/>
                  <a:sym typeface="Poppins Bold"/>
                </a:rPr>
                <a:t>saffron</a:t>
              </a:r>
              <a:r>
                <a:rPr lang="en-US" sz="1535">
                  <a:solidFill>
                    <a:srgbClr val="FFFFFF"/>
                  </a:solidFill>
                  <a:latin typeface="Poppins"/>
                  <a:ea typeface="Poppins"/>
                  <a:cs typeface="Poppins"/>
                  <a:sym typeface="Poppins"/>
                </a:rPr>
                <a:t> by</a:t>
              </a:r>
              <a:r>
                <a:rPr lang="en-US" sz="1535" b="1">
                  <a:solidFill>
                    <a:srgbClr val="FFFFFF"/>
                  </a:solidFill>
                  <a:latin typeface="Poppins Bold"/>
                  <a:ea typeface="Poppins Bold"/>
                  <a:cs typeface="Poppins Bold"/>
                  <a:sym typeface="Poppins Bold"/>
                </a:rPr>
                <a:t> low-cost spices</a:t>
              </a:r>
              <a:r>
                <a:rPr lang="en-US" sz="1535">
                  <a:solidFill>
                    <a:srgbClr val="FFFFFF"/>
                  </a:solidFill>
                  <a:latin typeface="Poppins"/>
                  <a:ea typeface="Poppins"/>
                  <a:cs typeface="Poppins"/>
                  <a:sym typeface="Poppins"/>
                </a:rPr>
                <a:t>  </a:t>
              </a:r>
            </a:p>
          </p:txBody>
        </p:sp>
      </p:grpSp>
      <p:sp>
        <p:nvSpPr>
          <p:cNvPr id="42" name="Rettangolo 41"/>
          <p:cNvSpPr/>
          <p:nvPr/>
        </p:nvSpPr>
        <p:spPr>
          <a:xfrm>
            <a:off x="13258706" y="7342576"/>
            <a:ext cx="5057663" cy="2246769"/>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800" b="0" i="0" u="none" strike="noStrike" kern="0" cap="none" spc="0" normalizeH="0" baseline="0" noProof="0" dirty="0" smtClean="0">
                <a:ln>
                  <a:noFill/>
                </a:ln>
                <a:solidFill>
                  <a:schemeClr val="accent4">
                    <a:lumMod val="75000"/>
                  </a:schemeClr>
                </a:solidFill>
                <a:effectLst/>
                <a:uLnTx/>
                <a:uFillTx/>
              </a:rPr>
              <a:t>Product </a:t>
            </a:r>
            <a:r>
              <a:rPr kumimoji="0" lang="it-IT" sz="2800" b="0" i="0" u="none" strike="noStrike" kern="0" cap="none" spc="0" normalizeH="0" baseline="0" noProof="0" dirty="0" err="1" smtClean="0">
                <a:ln>
                  <a:noFill/>
                </a:ln>
                <a:solidFill>
                  <a:schemeClr val="accent4">
                    <a:lumMod val="75000"/>
                  </a:schemeClr>
                </a:solidFill>
                <a:effectLst/>
                <a:uLnTx/>
                <a:uFillTx/>
              </a:rPr>
              <a:t>ion</a:t>
            </a:r>
            <a:r>
              <a:rPr kumimoji="0" lang="it-IT" sz="2800" b="0" i="0" u="none" strike="noStrike" kern="0" cap="none" spc="0" normalizeH="0" baseline="0" noProof="0" dirty="0" smtClean="0">
                <a:ln>
                  <a:noFill/>
                </a:ln>
                <a:solidFill>
                  <a:schemeClr val="accent4">
                    <a:lumMod val="75000"/>
                  </a:schemeClr>
                </a:solidFill>
                <a:effectLst/>
                <a:uLnTx/>
                <a:uFillTx/>
              </a:rPr>
              <a:t> </a:t>
            </a:r>
            <a:r>
              <a:rPr kumimoji="0" lang="it-IT" sz="2800" b="0" i="0" u="none" strike="noStrike" kern="0" cap="none" spc="0" normalizeH="0" baseline="0" noProof="0" dirty="0" err="1" smtClean="0">
                <a:ln>
                  <a:noFill/>
                </a:ln>
                <a:solidFill>
                  <a:schemeClr val="accent4">
                    <a:lumMod val="75000"/>
                  </a:schemeClr>
                </a:solidFill>
                <a:effectLst/>
                <a:uLnTx/>
                <a:uFillTx/>
              </a:rPr>
              <a:t>scan</a:t>
            </a:r>
            <a:r>
              <a:rPr kumimoji="0" lang="it-IT" sz="2800" b="0" i="0" u="none" strike="noStrike" kern="0" cap="none" spc="0" normalizeH="0" baseline="0" noProof="0" dirty="0" smtClean="0">
                <a:ln>
                  <a:noFill/>
                </a:ln>
                <a:solidFill>
                  <a:schemeClr val="accent4">
                    <a:lumMod val="75000"/>
                  </a:schemeClr>
                </a:solidFill>
                <a:effectLst/>
                <a:uLnTx/>
                <a:uFillTx/>
              </a:rPr>
              <a:t> of the </a:t>
            </a:r>
            <a:r>
              <a:rPr kumimoji="0" lang="it-IT" sz="2800" b="0" i="0" u="none" strike="noStrike" kern="0" cap="none" spc="0" normalizeH="0" baseline="0" noProof="0" dirty="0" err="1" smtClean="0">
                <a:ln>
                  <a:noFill/>
                </a:ln>
                <a:solidFill>
                  <a:schemeClr val="accent4">
                    <a:lumMod val="75000"/>
                  </a:schemeClr>
                </a:solidFill>
                <a:effectLst/>
                <a:uLnTx/>
                <a:uFillTx/>
              </a:rPr>
              <a:t>selected</a:t>
            </a:r>
            <a:r>
              <a:rPr kumimoji="0" lang="it-IT" sz="2800" b="0" i="0" u="none" strike="noStrike" kern="0" cap="none" spc="0" normalizeH="0" baseline="0" noProof="0" dirty="0" smtClean="0">
                <a:ln>
                  <a:noFill/>
                </a:ln>
                <a:solidFill>
                  <a:schemeClr val="accent4">
                    <a:lumMod val="75000"/>
                  </a:schemeClr>
                </a:solidFill>
                <a:effectLst/>
                <a:uLnTx/>
                <a:uFillTx/>
              </a:rPr>
              <a:t> precursor </a:t>
            </a:r>
            <a:r>
              <a:rPr kumimoji="0" lang="it-IT" sz="2800" b="0" i="0" u="none" strike="noStrike" kern="0" cap="none" spc="0" normalizeH="0" baseline="0" noProof="0" dirty="0" err="1" smtClean="0">
                <a:ln>
                  <a:noFill/>
                </a:ln>
                <a:solidFill>
                  <a:schemeClr val="accent4">
                    <a:lumMod val="75000"/>
                  </a:schemeClr>
                </a:solidFill>
                <a:effectLst/>
                <a:uLnTx/>
                <a:uFillTx/>
              </a:rPr>
              <a:t>markers</a:t>
            </a:r>
            <a:r>
              <a:rPr kumimoji="0" lang="it-IT" sz="2800" b="0" i="0" u="none" strike="noStrike" kern="0" cap="none" spc="0" normalizeH="0" baseline="0" noProof="0" dirty="0" smtClean="0">
                <a:ln>
                  <a:noFill/>
                </a:ln>
                <a:solidFill>
                  <a:schemeClr val="accent4">
                    <a:lumMod val="75000"/>
                  </a:schemeClr>
                </a:solidFill>
                <a:effectLst/>
                <a:uLnTx/>
                <a:uFillTx/>
              </a:rPr>
              <a:t> </a:t>
            </a:r>
            <a:r>
              <a:rPr kumimoji="0" lang="it-IT" sz="2800" b="0" i="0" u="none" strike="noStrike" kern="0" cap="none" spc="0" normalizeH="0" baseline="0" noProof="0" dirty="0" err="1" smtClean="0">
                <a:ln>
                  <a:noFill/>
                </a:ln>
                <a:solidFill>
                  <a:schemeClr val="accent4">
                    <a:lumMod val="75000"/>
                  </a:schemeClr>
                </a:solidFill>
                <a:effectLst/>
                <a:uLnTx/>
                <a:uFillTx/>
              </a:rPr>
              <a:t>allowed</a:t>
            </a:r>
            <a:r>
              <a:rPr kumimoji="0" lang="it-IT" sz="2800" b="0" i="0" u="none" strike="noStrike" kern="0" cap="none" spc="0" normalizeH="0" baseline="0" noProof="0" dirty="0" smtClean="0">
                <a:ln>
                  <a:noFill/>
                </a:ln>
                <a:solidFill>
                  <a:schemeClr val="accent4">
                    <a:lumMod val="75000"/>
                  </a:schemeClr>
                </a:solidFill>
                <a:effectLst/>
                <a:uLnTx/>
                <a:uFillTx/>
              </a:rPr>
              <a:t> to </a:t>
            </a:r>
            <a:r>
              <a:rPr kumimoji="0" lang="it-IT" sz="2800" b="0" i="0" u="none" strike="noStrike" kern="0" cap="none" spc="0" normalizeH="0" baseline="0" noProof="0" dirty="0" err="1" smtClean="0">
                <a:ln>
                  <a:noFill/>
                </a:ln>
                <a:solidFill>
                  <a:schemeClr val="accent4">
                    <a:lumMod val="75000"/>
                  </a:schemeClr>
                </a:solidFill>
                <a:effectLst/>
                <a:uLnTx/>
                <a:uFillTx/>
              </a:rPr>
              <a:t>identify</a:t>
            </a:r>
            <a:r>
              <a:rPr kumimoji="0" lang="it-IT" sz="2800" b="0" i="0" u="none" strike="noStrike" kern="0" cap="none" spc="0" normalizeH="0" baseline="0" noProof="0" dirty="0" smtClean="0">
                <a:ln>
                  <a:noFill/>
                </a:ln>
                <a:solidFill>
                  <a:schemeClr val="accent4">
                    <a:lumMod val="75000"/>
                  </a:schemeClr>
                </a:solidFill>
                <a:effectLst/>
                <a:uLnTx/>
                <a:uFillTx/>
              </a:rPr>
              <a:t> </a:t>
            </a:r>
            <a:r>
              <a:rPr kumimoji="0" lang="it-IT" sz="2800" b="0" i="0" u="none" strike="noStrike" kern="0" cap="none" spc="0" normalizeH="0" baseline="0" noProof="0" dirty="0" err="1" smtClean="0">
                <a:ln>
                  <a:noFill/>
                </a:ln>
                <a:solidFill>
                  <a:schemeClr val="accent4">
                    <a:lumMod val="75000"/>
                  </a:schemeClr>
                </a:solidFill>
                <a:effectLst/>
                <a:uLnTx/>
                <a:uFillTx/>
              </a:rPr>
              <a:t>transitions</a:t>
            </a:r>
            <a:r>
              <a:rPr kumimoji="0" lang="it-IT" sz="2800" b="0" i="0" u="none" strike="noStrike" kern="0" cap="none" spc="0" normalizeH="0" baseline="0" noProof="0" dirty="0" smtClean="0">
                <a:ln>
                  <a:noFill/>
                </a:ln>
                <a:solidFill>
                  <a:schemeClr val="accent4">
                    <a:lumMod val="75000"/>
                  </a:schemeClr>
                </a:solidFill>
                <a:effectLst/>
                <a:uLnTx/>
                <a:uFillTx/>
              </a:rPr>
              <a:t> </a:t>
            </a:r>
            <a:r>
              <a:rPr kumimoji="0" lang="it-IT" sz="2800" b="1" i="1" u="none" strike="noStrike" kern="0" cap="none" spc="0" normalizeH="0" baseline="0" noProof="0" dirty="0" smtClean="0">
                <a:ln>
                  <a:noFill/>
                </a:ln>
                <a:solidFill>
                  <a:schemeClr val="accent4">
                    <a:lumMod val="75000"/>
                  </a:schemeClr>
                </a:solidFill>
                <a:effectLst/>
                <a:uLnTx/>
                <a:uFillTx/>
              </a:rPr>
              <a:t>116/70</a:t>
            </a:r>
            <a:r>
              <a:rPr kumimoji="0" lang="it-IT" sz="2800" b="1" i="0" u="none" strike="noStrike" kern="0" cap="none" spc="0" normalizeH="0" baseline="0" noProof="0" dirty="0" smtClean="0">
                <a:ln>
                  <a:noFill/>
                </a:ln>
                <a:solidFill>
                  <a:schemeClr val="accent4">
                    <a:lumMod val="75000"/>
                  </a:schemeClr>
                </a:solidFill>
                <a:effectLst/>
                <a:uLnTx/>
                <a:uFillTx/>
              </a:rPr>
              <a:t> </a:t>
            </a:r>
            <a:r>
              <a:rPr kumimoji="0" lang="it-IT" sz="2800" b="0" i="0" u="none" strike="noStrike" kern="0" cap="none" spc="0" normalizeH="0" baseline="0" noProof="0" dirty="0" smtClean="0">
                <a:ln>
                  <a:noFill/>
                </a:ln>
                <a:solidFill>
                  <a:schemeClr val="accent4">
                    <a:lumMod val="75000"/>
                  </a:schemeClr>
                </a:solidFill>
                <a:effectLst/>
                <a:uLnTx/>
                <a:uFillTx/>
              </a:rPr>
              <a:t>and </a:t>
            </a:r>
            <a:r>
              <a:rPr kumimoji="0" lang="it-IT" sz="2800" b="1" i="1" u="none" strike="noStrike" kern="0" cap="none" spc="0" normalizeH="0" baseline="0" noProof="0" dirty="0" smtClean="0">
                <a:ln>
                  <a:noFill/>
                </a:ln>
                <a:solidFill>
                  <a:schemeClr val="accent4">
                    <a:lumMod val="75000"/>
                  </a:schemeClr>
                </a:solidFill>
                <a:effectLst/>
                <a:uLnTx/>
                <a:uFillTx/>
              </a:rPr>
              <a:t>446/116</a:t>
            </a:r>
            <a:r>
              <a:rPr kumimoji="0" lang="it-IT" sz="2800" b="0" i="0" u="none" strike="noStrike" kern="0" cap="none" spc="0" normalizeH="0" baseline="0" noProof="0" dirty="0" smtClean="0">
                <a:ln>
                  <a:noFill/>
                </a:ln>
                <a:solidFill>
                  <a:schemeClr val="accent4">
                    <a:lumMod val="75000"/>
                  </a:schemeClr>
                </a:solidFill>
                <a:effectLst/>
                <a:uLnTx/>
                <a:uFillTx/>
              </a:rPr>
              <a:t> to be </a:t>
            </a:r>
            <a:r>
              <a:rPr kumimoji="0" lang="it-IT" sz="2800" b="0" i="0" u="none" strike="noStrike" kern="0" cap="none" spc="0" normalizeH="0" baseline="0" noProof="0" dirty="0" err="1" smtClean="0">
                <a:ln>
                  <a:noFill/>
                </a:ln>
                <a:solidFill>
                  <a:schemeClr val="accent4">
                    <a:lumMod val="75000"/>
                  </a:schemeClr>
                </a:solidFill>
                <a:effectLst/>
                <a:uLnTx/>
                <a:uFillTx/>
              </a:rPr>
              <a:t>used</a:t>
            </a:r>
            <a:r>
              <a:rPr kumimoji="0" lang="it-IT" sz="2800" b="0" i="0" u="none" strike="noStrike" kern="0" cap="none" spc="0" normalizeH="0" baseline="0" noProof="0" dirty="0" smtClean="0">
                <a:ln>
                  <a:noFill/>
                </a:ln>
                <a:solidFill>
                  <a:schemeClr val="accent4">
                    <a:lumMod val="75000"/>
                  </a:schemeClr>
                </a:solidFill>
                <a:effectLst/>
                <a:uLnTx/>
                <a:uFillTx/>
              </a:rPr>
              <a:t> for the MRM </a:t>
            </a:r>
            <a:r>
              <a:rPr kumimoji="0" lang="it-IT" sz="2800" b="0" i="0" u="none" strike="noStrike" kern="0" cap="none" spc="0" normalizeH="0" baseline="0" noProof="0" dirty="0" err="1" smtClean="0">
                <a:ln>
                  <a:noFill/>
                </a:ln>
                <a:solidFill>
                  <a:schemeClr val="accent4">
                    <a:lumMod val="75000"/>
                  </a:schemeClr>
                </a:solidFill>
                <a:effectLst/>
                <a:uLnTx/>
                <a:uFillTx/>
              </a:rPr>
              <a:t>method</a:t>
            </a:r>
            <a:endParaRPr kumimoji="0" lang="it-IT" sz="2800" b="0" i="0" u="none" strike="noStrike" kern="0" cap="none" spc="0" normalizeH="0" baseline="0" noProof="0" dirty="0">
              <a:ln>
                <a:noFill/>
              </a:ln>
              <a:solidFill>
                <a:schemeClr val="accent4">
                  <a:lumMod val="75000"/>
                </a:schemeClr>
              </a:solidFill>
              <a:effectLst/>
              <a:uLnTx/>
              <a:uFillTx/>
            </a:endParaRPr>
          </a:p>
        </p:txBody>
      </p:sp>
      <p:sp>
        <p:nvSpPr>
          <p:cNvPr id="44" name="CasellaDiTesto 43"/>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40759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838200" y="4742257"/>
            <a:ext cx="15697200" cy="5270026"/>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1728694" y="4933970"/>
            <a:ext cx="14373412" cy="5078313"/>
          </a:xfrm>
          <a:prstGeom prst="rect">
            <a:avLst/>
          </a:prstGeom>
          <a:noFill/>
        </p:spPr>
        <p:txBody>
          <a:bodyPr wrap="square" rtlCol="0">
            <a:spAutoFit/>
          </a:bodyPr>
          <a:lstStyle/>
          <a:p>
            <a:r>
              <a:rPr lang="it-IT" sz="3600" b="1" dirty="0" smtClean="0"/>
              <a:t>IS:</a:t>
            </a:r>
            <a:endParaRPr lang="it-IT" sz="2600" b="1" dirty="0" smtClean="0"/>
          </a:p>
          <a:p>
            <a:pPr marL="342900" indent="-342900">
              <a:buFontTx/>
              <a:buChar char="-"/>
            </a:pPr>
            <a:r>
              <a:rPr lang="it-IT" sz="3200" dirty="0"/>
              <a:t>To compensate the </a:t>
            </a:r>
            <a:r>
              <a:rPr lang="it-IT" sz="3200" dirty="0" err="1"/>
              <a:t>errors</a:t>
            </a:r>
            <a:r>
              <a:rPr lang="it-IT" sz="3200" dirty="0"/>
              <a:t> and </a:t>
            </a:r>
            <a:r>
              <a:rPr lang="it-IT" sz="3200" dirty="0" err="1"/>
              <a:t>variability</a:t>
            </a:r>
            <a:r>
              <a:rPr lang="it-IT" sz="3200" dirty="0"/>
              <a:t> of the </a:t>
            </a:r>
            <a:r>
              <a:rPr lang="it-IT" sz="3200" dirty="0" err="1"/>
              <a:t>measurement</a:t>
            </a:r>
            <a:r>
              <a:rPr lang="it-IT" sz="3200" dirty="0"/>
              <a:t> (due to </a:t>
            </a:r>
            <a:r>
              <a:rPr lang="it-IT" sz="3200" dirty="0" err="1"/>
              <a:t>ionization</a:t>
            </a:r>
            <a:r>
              <a:rPr lang="it-IT" sz="3200" dirty="0"/>
              <a:t> </a:t>
            </a:r>
            <a:r>
              <a:rPr lang="it-IT" sz="3200" dirty="0" err="1"/>
              <a:t>processes</a:t>
            </a:r>
            <a:r>
              <a:rPr lang="it-IT" sz="3200" dirty="0"/>
              <a:t> /sample position or MS </a:t>
            </a:r>
            <a:r>
              <a:rPr lang="it-IT" sz="3200" dirty="0" err="1"/>
              <a:t>related</a:t>
            </a:r>
            <a:r>
              <a:rPr lang="it-IT" sz="3200" dirty="0"/>
              <a:t> </a:t>
            </a:r>
            <a:r>
              <a:rPr lang="it-IT" sz="3200" dirty="0" err="1"/>
              <a:t>factors</a:t>
            </a:r>
            <a:r>
              <a:rPr lang="it-IT" sz="3200" dirty="0"/>
              <a:t>)</a:t>
            </a:r>
          </a:p>
          <a:p>
            <a:pPr marL="342900" indent="-342900">
              <a:buFontTx/>
              <a:buChar char="-"/>
            </a:pPr>
            <a:endParaRPr lang="it-IT" sz="3200" dirty="0"/>
          </a:p>
          <a:p>
            <a:pPr marL="342900" indent="-342900">
              <a:buFontTx/>
              <a:buChar char="-"/>
            </a:pPr>
            <a:r>
              <a:rPr lang="it-IT" sz="3200" dirty="0"/>
              <a:t>Express the </a:t>
            </a:r>
            <a:r>
              <a:rPr lang="it-IT" sz="3200" dirty="0" err="1"/>
              <a:t>value</a:t>
            </a:r>
            <a:r>
              <a:rPr lang="it-IT" sz="3200" dirty="0"/>
              <a:t> as </a:t>
            </a:r>
            <a:r>
              <a:rPr lang="it-IT" sz="3200" dirty="0" err="1"/>
              <a:t>analyte</a:t>
            </a:r>
            <a:r>
              <a:rPr lang="it-IT" sz="3200" dirty="0"/>
              <a:t>-to-</a:t>
            </a:r>
            <a:r>
              <a:rPr lang="it-IT" sz="3200" dirty="0" err="1"/>
              <a:t>internal</a:t>
            </a:r>
            <a:r>
              <a:rPr lang="it-IT" sz="3200" dirty="0"/>
              <a:t> standard </a:t>
            </a:r>
            <a:r>
              <a:rPr lang="it-IT" sz="3200" dirty="0" err="1"/>
              <a:t>ion</a:t>
            </a:r>
            <a:r>
              <a:rPr lang="it-IT" sz="3200" dirty="0"/>
              <a:t> </a:t>
            </a:r>
            <a:r>
              <a:rPr lang="it-IT" sz="3200" dirty="0" err="1"/>
              <a:t>ratios</a:t>
            </a:r>
            <a:r>
              <a:rPr lang="it-IT" sz="3200" dirty="0"/>
              <a:t> </a:t>
            </a:r>
            <a:r>
              <a:rPr lang="it-IT" sz="3200" dirty="0" err="1"/>
              <a:t>rather</a:t>
            </a:r>
            <a:r>
              <a:rPr lang="it-IT" sz="3200" dirty="0"/>
              <a:t> </a:t>
            </a:r>
            <a:r>
              <a:rPr lang="it-IT" sz="3200" dirty="0" err="1"/>
              <a:t>than</a:t>
            </a:r>
            <a:r>
              <a:rPr lang="it-IT" sz="3200" dirty="0"/>
              <a:t> </a:t>
            </a:r>
            <a:r>
              <a:rPr lang="it-IT" sz="3200" dirty="0" err="1"/>
              <a:t>absolute</a:t>
            </a:r>
            <a:r>
              <a:rPr lang="it-IT" sz="3200" dirty="0"/>
              <a:t> </a:t>
            </a:r>
            <a:r>
              <a:rPr lang="it-IT" sz="3200" dirty="0" err="1"/>
              <a:t>intensities</a:t>
            </a:r>
            <a:r>
              <a:rPr lang="it-IT" sz="3200" dirty="0"/>
              <a:t> of the </a:t>
            </a:r>
            <a:r>
              <a:rPr lang="it-IT" sz="3200" dirty="0" err="1"/>
              <a:t>analyte</a:t>
            </a:r>
            <a:r>
              <a:rPr lang="it-IT" sz="3200" dirty="0"/>
              <a:t> </a:t>
            </a:r>
            <a:r>
              <a:rPr lang="it-IT" sz="3200" dirty="0" err="1"/>
              <a:t>signals</a:t>
            </a:r>
            <a:r>
              <a:rPr lang="it-IT" sz="3200" dirty="0"/>
              <a:t>.</a:t>
            </a:r>
          </a:p>
          <a:p>
            <a:pPr marL="342900" indent="-342900">
              <a:buFontTx/>
              <a:buChar char="-"/>
            </a:pPr>
            <a:endParaRPr lang="it-IT" sz="3200" dirty="0"/>
          </a:p>
          <a:p>
            <a:pPr marL="342900" indent="-342900">
              <a:buFontTx/>
              <a:buChar char="-"/>
            </a:pPr>
            <a:r>
              <a:rPr lang="en-US" sz="3200" dirty="0"/>
              <a:t>Issues when the </a:t>
            </a:r>
            <a:r>
              <a:rPr lang="en-US" sz="3200" dirty="0" err="1"/>
              <a:t>analyte</a:t>
            </a:r>
            <a:r>
              <a:rPr lang="en-US" sz="3200" dirty="0"/>
              <a:t> and the internal standard have different boiling points. Since their ionization will occur asynchronously and this may introduce errors.</a:t>
            </a:r>
          </a:p>
          <a:p>
            <a:r>
              <a:rPr lang="en-US" sz="3200" dirty="0" smtClean="0"/>
              <a:t>    The most suitable IS should be sought for each method of analysis</a:t>
            </a:r>
            <a:endParaRPr lang="it-IT" sz="3200" dirty="0"/>
          </a:p>
        </p:txBody>
      </p:sp>
      <p:sp>
        <p:nvSpPr>
          <p:cNvPr id="4" name="TextBox 21"/>
          <p:cNvSpPr txBox="1"/>
          <p:nvPr/>
        </p:nvSpPr>
        <p:spPr>
          <a:xfrm>
            <a:off x="381000" y="275866"/>
            <a:ext cx="13108530" cy="962025"/>
          </a:xfrm>
          <a:prstGeom prst="rect">
            <a:avLst/>
          </a:prstGeom>
        </p:spPr>
        <p:txBody>
          <a:bodyPr lIns="0" tIns="0" rIns="0" bIns="0" rtlCol="0" anchor="t">
            <a:spAutoFit/>
          </a:bodyPr>
          <a:lstStyle/>
          <a:p>
            <a:pPr marL="0" lvl="0" indent="0" algn="l">
              <a:lnSpc>
                <a:spcPts val="7679"/>
              </a:lnSpc>
              <a:spcBef>
                <a:spcPct val="0"/>
              </a:spcBef>
            </a:pPr>
            <a:r>
              <a:rPr lang="en-US" sz="6399" b="1" spc="198" dirty="0">
                <a:solidFill>
                  <a:srgbClr val="003F91"/>
                </a:solidFill>
                <a:latin typeface="Playfair Display Heavy"/>
                <a:ea typeface="Playfair Display Heavy"/>
                <a:cs typeface="Playfair Display Heavy"/>
                <a:sym typeface="Playfair Display Heavy"/>
              </a:rPr>
              <a:t>Results </a:t>
            </a:r>
          </a:p>
        </p:txBody>
      </p:sp>
      <p:sp>
        <p:nvSpPr>
          <p:cNvPr id="5" name="TextBox 35"/>
          <p:cNvSpPr txBox="1"/>
          <p:nvPr/>
        </p:nvSpPr>
        <p:spPr>
          <a:xfrm>
            <a:off x="679661" y="1733738"/>
            <a:ext cx="13433397" cy="615553"/>
          </a:xfrm>
          <a:prstGeom prst="rect">
            <a:avLst/>
          </a:prstGeom>
        </p:spPr>
        <p:txBody>
          <a:bodyPr wrap="square" lIns="0" tIns="0" rIns="0" bIns="0" rtlCol="0" anchor="t">
            <a:spAutoFit/>
          </a:bodyPr>
          <a:lstStyle/>
          <a:p>
            <a:pPr marL="571500" lvl="0" indent="-571500" algn="l">
              <a:lnSpc>
                <a:spcPts val="4799"/>
              </a:lnSpc>
              <a:spcBef>
                <a:spcPct val="0"/>
              </a:spcBef>
              <a:buFont typeface="Arial" panose="020B0604020202020204" pitchFamily="34" charset="0"/>
              <a:buChar char="•"/>
            </a:pPr>
            <a:r>
              <a:rPr lang="en-US" sz="3999" b="1" u="none" strike="noStrike" spc="123" dirty="0" smtClean="0">
                <a:solidFill>
                  <a:srgbClr val="58267E"/>
                </a:solidFill>
                <a:latin typeface="Playfair Display Heavy"/>
                <a:ea typeface="Playfair Display Heavy"/>
                <a:cs typeface="Playfair Display Heavy"/>
                <a:sym typeface="Playfair Display Heavy"/>
              </a:rPr>
              <a:t>Fortified saffron extracts and calibration curves -</a:t>
            </a:r>
            <a:endParaRPr lang="en-US" sz="3999" b="1" u="none" strike="noStrike" spc="123" dirty="0">
              <a:solidFill>
                <a:srgbClr val="58267E"/>
              </a:solidFill>
              <a:latin typeface="Playfair Display Heavy"/>
              <a:ea typeface="Playfair Display Heavy"/>
              <a:cs typeface="Playfair Display Heavy"/>
              <a:sym typeface="Playfair Display Heavy"/>
            </a:endParaRPr>
          </a:p>
        </p:txBody>
      </p:sp>
      <p:sp>
        <p:nvSpPr>
          <p:cNvPr id="6" name="TextBox 35"/>
          <p:cNvSpPr txBox="1"/>
          <p:nvPr/>
        </p:nvSpPr>
        <p:spPr>
          <a:xfrm>
            <a:off x="695900" y="2750170"/>
            <a:ext cx="12185809" cy="577530"/>
          </a:xfrm>
          <a:prstGeom prst="rect">
            <a:avLst/>
          </a:prstGeom>
        </p:spPr>
        <p:txBody>
          <a:bodyPr lIns="0" tIns="0" rIns="0" bIns="0" rtlCol="0" anchor="t">
            <a:spAutoFit/>
          </a:bodyPr>
          <a:lstStyle/>
          <a:p>
            <a:pPr marL="571500" lvl="0" indent="-571500" algn="l">
              <a:lnSpc>
                <a:spcPts val="4799"/>
              </a:lnSpc>
              <a:spcBef>
                <a:spcPct val="0"/>
              </a:spcBef>
              <a:buFont typeface="Arial" panose="020B0604020202020204" pitchFamily="34" charset="0"/>
              <a:buChar char="•"/>
            </a:pPr>
            <a:r>
              <a:rPr lang="en-US" sz="3999" b="1" u="none" strike="noStrike" spc="123" dirty="0" smtClean="0">
                <a:solidFill>
                  <a:srgbClr val="58267E"/>
                </a:solidFill>
                <a:latin typeface="Playfair Display Heavy"/>
                <a:ea typeface="Playfair Display Heavy"/>
                <a:cs typeface="Playfair Display Heavy"/>
                <a:sym typeface="Playfair Display Heavy"/>
              </a:rPr>
              <a:t>Introduction of </a:t>
            </a:r>
            <a:r>
              <a:rPr lang="en-US" sz="3999" b="1" spc="123" dirty="0" smtClean="0">
                <a:solidFill>
                  <a:srgbClr val="58267E"/>
                </a:solidFill>
                <a:latin typeface="Playfair Display Heavy"/>
                <a:ea typeface="Playfair Display Heavy"/>
                <a:cs typeface="Playfair Display Heavy"/>
                <a:sym typeface="Playfair Display Heavy"/>
              </a:rPr>
              <a:t>an internal standard</a:t>
            </a:r>
          </a:p>
        </p:txBody>
      </p:sp>
      <p:sp>
        <p:nvSpPr>
          <p:cNvPr id="7" name="TextBox 35"/>
          <p:cNvSpPr txBox="1"/>
          <p:nvPr/>
        </p:nvSpPr>
        <p:spPr>
          <a:xfrm>
            <a:off x="695900" y="3727202"/>
            <a:ext cx="12185809" cy="615553"/>
          </a:xfrm>
          <a:prstGeom prst="rect">
            <a:avLst/>
          </a:prstGeom>
        </p:spPr>
        <p:txBody>
          <a:bodyPr lIns="0" tIns="0" rIns="0" bIns="0" rtlCol="0" anchor="t">
            <a:spAutoFit/>
          </a:bodyPr>
          <a:lstStyle/>
          <a:p>
            <a:pPr marL="571500" lvl="0" indent="-571500" algn="l">
              <a:lnSpc>
                <a:spcPts val="4799"/>
              </a:lnSpc>
              <a:spcBef>
                <a:spcPct val="0"/>
              </a:spcBef>
              <a:buFont typeface="Arial" panose="020B0604020202020204" pitchFamily="34" charset="0"/>
              <a:buChar char="•"/>
            </a:pPr>
            <a:r>
              <a:rPr lang="en-US" sz="3999" b="1" spc="123" dirty="0" smtClean="0">
                <a:solidFill>
                  <a:srgbClr val="58267E"/>
                </a:solidFill>
                <a:latin typeface="Playfair Display Heavy"/>
                <a:ea typeface="Playfair Display Heavy"/>
                <a:cs typeface="Playfair Display Heavy"/>
                <a:sym typeface="Playfair Display Heavy"/>
              </a:rPr>
              <a:t>Calculation of method repeatability </a:t>
            </a:r>
          </a:p>
        </p:txBody>
      </p:sp>
    </p:spTree>
    <p:extLst>
      <p:ext uri="{BB962C8B-B14F-4D97-AF65-F5344CB8AC3E}">
        <p14:creationId xmlns:p14="http://schemas.microsoft.com/office/powerpoint/2010/main" val="2036548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6738325" y="0"/>
            <a:ext cx="11549675" cy="5072232"/>
          </a:xfrm>
          <a:custGeom>
            <a:avLst/>
            <a:gdLst/>
            <a:ahLst/>
            <a:cxnLst/>
            <a:rect l="l" t="t" r="r" b="b"/>
            <a:pathLst>
              <a:path w="11549675" h="5072232">
                <a:moveTo>
                  <a:pt x="0" y="5072232"/>
                </a:moveTo>
                <a:lnTo>
                  <a:pt x="11549675" y="5072232"/>
                </a:lnTo>
                <a:lnTo>
                  <a:pt x="11549675" y="0"/>
                </a:lnTo>
                <a:lnTo>
                  <a:pt x="0" y="0"/>
                </a:lnTo>
                <a:lnTo>
                  <a:pt x="0" y="5072232"/>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sp>
        <p:nvSpPr>
          <p:cNvPr id="3" name="Freeform 3"/>
          <p:cNvSpPr/>
          <p:nvPr/>
        </p:nvSpPr>
        <p:spPr>
          <a:xfrm flipH="1">
            <a:off x="16050" y="7241552"/>
            <a:ext cx="6934606" cy="3045448"/>
          </a:xfrm>
          <a:custGeom>
            <a:avLst/>
            <a:gdLst/>
            <a:ahLst/>
            <a:cxnLst/>
            <a:rect l="l" t="t" r="r" b="b"/>
            <a:pathLst>
              <a:path w="6934606" h="3045448">
                <a:moveTo>
                  <a:pt x="6934606" y="0"/>
                </a:moveTo>
                <a:lnTo>
                  <a:pt x="0" y="0"/>
                </a:lnTo>
                <a:lnTo>
                  <a:pt x="0" y="3045448"/>
                </a:lnTo>
                <a:lnTo>
                  <a:pt x="6934606" y="3045448"/>
                </a:lnTo>
                <a:lnTo>
                  <a:pt x="6934606"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sp>
        <p:nvSpPr>
          <p:cNvPr id="4" name="TextBox 4"/>
          <p:cNvSpPr txBox="1"/>
          <p:nvPr/>
        </p:nvSpPr>
        <p:spPr>
          <a:xfrm>
            <a:off x="1671595" y="5694709"/>
            <a:ext cx="2794600" cy="1042213"/>
          </a:xfrm>
          <a:prstGeom prst="rect">
            <a:avLst/>
          </a:prstGeom>
        </p:spPr>
        <p:txBody>
          <a:bodyPr lIns="0" tIns="0" rIns="0" bIns="0" rtlCol="0" anchor="t">
            <a:spAutoFit/>
          </a:bodyPr>
          <a:lstStyle/>
          <a:p>
            <a:pPr algn="ctr">
              <a:lnSpc>
                <a:spcPts val="2766"/>
              </a:lnSpc>
              <a:spcBef>
                <a:spcPct val="0"/>
              </a:spcBef>
            </a:pPr>
            <a:r>
              <a:rPr lang="en-US" sz="1975" b="1">
                <a:solidFill>
                  <a:srgbClr val="FFFFFF"/>
                </a:solidFill>
                <a:latin typeface="Poppins Bold"/>
                <a:ea typeface="Poppins Bold"/>
                <a:cs typeface="Poppins Bold"/>
                <a:sym typeface="Poppins Bold"/>
              </a:rPr>
              <a:t>Candidate markers for turmeric to be further investigated:</a:t>
            </a:r>
          </a:p>
        </p:txBody>
      </p:sp>
      <p:sp>
        <p:nvSpPr>
          <p:cNvPr id="5" name="TextBox 5"/>
          <p:cNvSpPr txBox="1"/>
          <p:nvPr/>
        </p:nvSpPr>
        <p:spPr>
          <a:xfrm>
            <a:off x="5392443" y="5694897"/>
            <a:ext cx="2794600" cy="1042075"/>
          </a:xfrm>
          <a:prstGeom prst="rect">
            <a:avLst/>
          </a:prstGeom>
        </p:spPr>
        <p:txBody>
          <a:bodyPr lIns="0" tIns="0" rIns="0" bIns="0" rtlCol="0" anchor="t">
            <a:spAutoFit/>
          </a:bodyPr>
          <a:lstStyle/>
          <a:p>
            <a:pPr algn="ctr">
              <a:lnSpc>
                <a:spcPts val="2773"/>
              </a:lnSpc>
              <a:spcBef>
                <a:spcPct val="0"/>
              </a:spcBef>
            </a:pPr>
            <a:r>
              <a:rPr lang="en-US" sz="1981" b="1">
                <a:solidFill>
                  <a:srgbClr val="FFFFFF"/>
                </a:solidFill>
                <a:latin typeface="Poppins Bold"/>
                <a:ea typeface="Poppins Bold"/>
                <a:cs typeface="Poppins Bold"/>
                <a:sym typeface="Poppins Bold"/>
              </a:rPr>
              <a:t>Candidate markers for safflower to be further investigated:</a:t>
            </a:r>
          </a:p>
        </p:txBody>
      </p:sp>
      <p:sp>
        <p:nvSpPr>
          <p:cNvPr id="6" name="TextBox 6"/>
          <p:cNvSpPr txBox="1"/>
          <p:nvPr/>
        </p:nvSpPr>
        <p:spPr>
          <a:xfrm>
            <a:off x="9051724" y="6839854"/>
            <a:ext cx="2513489" cy="1522723"/>
          </a:xfrm>
          <a:prstGeom prst="rect">
            <a:avLst/>
          </a:prstGeom>
        </p:spPr>
        <p:txBody>
          <a:bodyPr lIns="0" tIns="0" rIns="0" bIns="0" rtlCol="0" anchor="t">
            <a:spAutoFit/>
          </a:bodyPr>
          <a:lstStyle/>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116,2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198,2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296,2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446,4</a:t>
            </a:r>
          </a:p>
        </p:txBody>
      </p:sp>
      <p:grpSp>
        <p:nvGrpSpPr>
          <p:cNvPr id="7" name="Group 7"/>
          <p:cNvGrpSpPr/>
          <p:nvPr/>
        </p:nvGrpSpPr>
        <p:grpSpPr>
          <a:xfrm>
            <a:off x="13619638" y="334457"/>
            <a:ext cx="4315824" cy="5179252"/>
            <a:chOff x="110180" y="0"/>
            <a:chExt cx="5754432" cy="6905670"/>
          </a:xfrm>
        </p:grpSpPr>
        <p:grpSp>
          <p:nvGrpSpPr>
            <p:cNvPr id="8" name="Group 8"/>
            <p:cNvGrpSpPr/>
            <p:nvPr/>
          </p:nvGrpSpPr>
          <p:grpSpPr>
            <a:xfrm>
              <a:off x="917027" y="310745"/>
              <a:ext cx="4616447" cy="6594925"/>
              <a:chOff x="0" y="0"/>
              <a:chExt cx="4445000" cy="6350000"/>
            </a:xfrm>
          </p:grpSpPr>
          <p:sp>
            <p:nvSpPr>
              <p:cNvPr id="9" name="Freeform 9"/>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10" name="Group 10"/>
            <p:cNvGrpSpPr/>
            <p:nvPr/>
          </p:nvGrpSpPr>
          <p:grpSpPr>
            <a:xfrm>
              <a:off x="1091765" y="560371"/>
              <a:ext cx="4266971" cy="6095672"/>
              <a:chOff x="0" y="0"/>
              <a:chExt cx="4445000" cy="6350000"/>
            </a:xfrm>
          </p:grpSpPr>
          <p:sp>
            <p:nvSpPr>
              <p:cNvPr id="11" name="Freeform 11"/>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6809" r="-56809"/>
                </a:stretch>
              </a:blipFill>
            </p:spPr>
            <p:txBody>
              <a:bodyPr/>
              <a:lstStyle/>
              <a:p>
                <a:endParaRPr lang="it-IT"/>
              </a:p>
            </p:txBody>
          </p:sp>
        </p:grpSp>
        <p:grpSp>
          <p:nvGrpSpPr>
            <p:cNvPr id="12" name="Group 12"/>
            <p:cNvGrpSpPr/>
            <p:nvPr/>
          </p:nvGrpSpPr>
          <p:grpSpPr>
            <a:xfrm>
              <a:off x="136814" y="0"/>
              <a:ext cx="5727798" cy="1659442"/>
              <a:chOff x="0" y="0"/>
              <a:chExt cx="1402747" cy="406400"/>
            </a:xfrm>
          </p:grpSpPr>
          <p:sp>
            <p:nvSpPr>
              <p:cNvPr id="13" name="Freeform 13"/>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4" name="TextBox 14"/>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18" name="TextBox 18"/>
            <p:cNvSpPr txBox="1"/>
            <p:nvPr/>
          </p:nvSpPr>
          <p:spPr>
            <a:xfrm>
              <a:off x="1350772" y="147472"/>
              <a:ext cx="3661839" cy="1244754"/>
            </a:xfrm>
            <a:prstGeom prst="rect">
              <a:avLst/>
            </a:prstGeom>
          </p:spPr>
          <p:txBody>
            <a:bodyPr lIns="0" tIns="0" rIns="0" bIns="0" rtlCol="0" anchor="t">
              <a:spAutoFit/>
            </a:bodyPr>
            <a:lstStyle/>
            <a:p>
              <a:pPr algn="just">
                <a:lnSpc>
                  <a:spcPts val="3110"/>
                </a:lnSpc>
              </a:pPr>
              <a:r>
                <a:rPr lang="en-US" sz="2222">
                  <a:solidFill>
                    <a:srgbClr val="FFFFFF"/>
                  </a:solidFill>
                  <a:latin typeface="Poppins"/>
                  <a:ea typeface="Poppins"/>
                  <a:cs typeface="Poppins"/>
                  <a:sym typeface="Poppins"/>
                </a:rPr>
                <a:t>Food authenticity:</a:t>
              </a:r>
            </a:p>
            <a:p>
              <a:pPr algn="just">
                <a:lnSpc>
                  <a:spcPts val="2150"/>
                </a:lnSpc>
                <a:spcBef>
                  <a:spcPct val="0"/>
                </a:spcBef>
              </a:pPr>
              <a:r>
                <a:rPr lang="en-US" sz="1535">
                  <a:solidFill>
                    <a:srgbClr val="FFFFFF"/>
                  </a:solidFill>
                  <a:latin typeface="Poppins"/>
                  <a:ea typeface="Poppins"/>
                  <a:cs typeface="Poppins"/>
                  <a:sym typeface="Poppins"/>
                </a:rPr>
                <a:t> detection of adulterated </a:t>
              </a:r>
              <a:r>
                <a:rPr lang="en-US" sz="1535" b="1">
                  <a:solidFill>
                    <a:srgbClr val="FFFFFF"/>
                  </a:solidFill>
                  <a:latin typeface="Poppins Bold"/>
                  <a:ea typeface="Poppins Bold"/>
                  <a:cs typeface="Poppins Bold"/>
                  <a:sym typeface="Poppins Bold"/>
                </a:rPr>
                <a:t>saffron</a:t>
              </a:r>
              <a:r>
                <a:rPr lang="en-US" sz="1535">
                  <a:solidFill>
                    <a:srgbClr val="FFFFFF"/>
                  </a:solidFill>
                  <a:latin typeface="Poppins"/>
                  <a:ea typeface="Poppins"/>
                  <a:cs typeface="Poppins"/>
                  <a:sym typeface="Poppins"/>
                </a:rPr>
                <a:t> by</a:t>
              </a:r>
              <a:r>
                <a:rPr lang="en-US" sz="1535" b="1">
                  <a:solidFill>
                    <a:srgbClr val="FFFFFF"/>
                  </a:solidFill>
                  <a:latin typeface="Poppins Bold"/>
                  <a:ea typeface="Poppins Bold"/>
                  <a:cs typeface="Poppins Bold"/>
                  <a:sym typeface="Poppins Bold"/>
                </a:rPr>
                <a:t> low-cost spices</a:t>
              </a:r>
              <a:r>
                <a:rPr lang="en-US" sz="1535">
                  <a:solidFill>
                    <a:srgbClr val="FFFFFF"/>
                  </a:solidFill>
                  <a:latin typeface="Poppins"/>
                  <a:ea typeface="Poppins"/>
                  <a:cs typeface="Poppins"/>
                  <a:sym typeface="Poppins"/>
                </a:rPr>
                <a:t>  </a:t>
              </a:r>
            </a:p>
          </p:txBody>
        </p:sp>
        <p:sp>
          <p:nvSpPr>
            <p:cNvPr id="19" name="TextBox 19"/>
            <p:cNvSpPr txBox="1"/>
            <p:nvPr/>
          </p:nvSpPr>
          <p:spPr>
            <a:xfrm>
              <a:off x="428936" y="512463"/>
              <a:ext cx="288081" cy="598455"/>
            </a:xfrm>
            <a:prstGeom prst="rect">
              <a:avLst/>
            </a:prstGeom>
          </p:spPr>
          <p:txBody>
            <a:bodyPr lIns="0" tIns="0" rIns="0" bIns="0" rtlCol="0" anchor="t">
              <a:spAutoFit/>
            </a:bodyPr>
            <a:lstStyle/>
            <a:p>
              <a:pPr algn="ctr">
                <a:lnSpc>
                  <a:spcPts val="3514"/>
                </a:lnSpc>
                <a:spcBef>
                  <a:spcPct val="0"/>
                </a:spcBef>
              </a:pPr>
              <a:endParaRPr lang="en-US" sz="2196" b="1" dirty="0">
                <a:solidFill>
                  <a:srgbClr val="F5F7FA"/>
                </a:solidFill>
                <a:latin typeface="Raleway 1 Bold"/>
                <a:ea typeface="Raleway 1 Bold"/>
                <a:cs typeface="Raleway 1 Bold"/>
                <a:sym typeface="Raleway 1 Bold"/>
              </a:endParaRPr>
            </a:p>
          </p:txBody>
        </p:sp>
      </p:grpSp>
      <p:sp>
        <p:nvSpPr>
          <p:cNvPr id="21" name="TextBox 21"/>
          <p:cNvSpPr txBox="1"/>
          <p:nvPr/>
        </p:nvSpPr>
        <p:spPr>
          <a:xfrm>
            <a:off x="234540" y="276051"/>
            <a:ext cx="13108530" cy="962025"/>
          </a:xfrm>
          <a:prstGeom prst="rect">
            <a:avLst/>
          </a:prstGeom>
        </p:spPr>
        <p:txBody>
          <a:bodyPr lIns="0" tIns="0" rIns="0" bIns="0" rtlCol="0" anchor="t">
            <a:spAutoFit/>
          </a:bodyPr>
          <a:lstStyle/>
          <a:p>
            <a:pPr marL="0" lvl="0" indent="0" algn="l">
              <a:lnSpc>
                <a:spcPts val="7679"/>
              </a:lnSpc>
              <a:spcBef>
                <a:spcPct val="0"/>
              </a:spcBef>
            </a:pPr>
            <a:r>
              <a:rPr lang="en-US" sz="6399" b="1" spc="198" dirty="0">
                <a:solidFill>
                  <a:srgbClr val="003F91"/>
                </a:solidFill>
                <a:latin typeface="Playfair Display Heavy"/>
                <a:ea typeface="Playfair Display Heavy"/>
                <a:cs typeface="Playfair Display Heavy"/>
                <a:sym typeface="Playfair Display Heavy"/>
              </a:rPr>
              <a:t>Results </a:t>
            </a:r>
          </a:p>
        </p:txBody>
      </p:sp>
      <p:sp>
        <p:nvSpPr>
          <p:cNvPr id="22" name="Freeform 22"/>
          <p:cNvSpPr/>
          <p:nvPr/>
        </p:nvSpPr>
        <p:spPr>
          <a:xfrm>
            <a:off x="404138" y="3552232"/>
            <a:ext cx="6341471" cy="3487809"/>
          </a:xfrm>
          <a:custGeom>
            <a:avLst/>
            <a:gdLst/>
            <a:ahLst/>
            <a:cxnLst/>
            <a:rect l="l" t="t" r="r" b="b"/>
            <a:pathLst>
              <a:path w="6341471" h="3487809">
                <a:moveTo>
                  <a:pt x="0" y="0"/>
                </a:moveTo>
                <a:lnTo>
                  <a:pt x="6341471" y="0"/>
                </a:lnTo>
                <a:lnTo>
                  <a:pt x="6341471" y="3487809"/>
                </a:lnTo>
                <a:lnTo>
                  <a:pt x="0" y="3487809"/>
                </a:lnTo>
                <a:lnTo>
                  <a:pt x="0" y="0"/>
                </a:lnTo>
                <a:close/>
              </a:path>
            </a:pathLst>
          </a:custGeom>
          <a:blipFill>
            <a:blip r:embed="rId6"/>
            <a:stretch>
              <a:fillRect/>
            </a:stretch>
          </a:blipFill>
        </p:spPr>
        <p:txBody>
          <a:bodyPr/>
          <a:lstStyle/>
          <a:p>
            <a:endParaRPr lang="it-IT"/>
          </a:p>
        </p:txBody>
      </p:sp>
      <p:sp>
        <p:nvSpPr>
          <p:cNvPr id="23" name="Freeform 23"/>
          <p:cNvSpPr/>
          <p:nvPr/>
        </p:nvSpPr>
        <p:spPr>
          <a:xfrm>
            <a:off x="6922924" y="3552232"/>
            <a:ext cx="6186801" cy="3487809"/>
          </a:xfrm>
          <a:custGeom>
            <a:avLst/>
            <a:gdLst/>
            <a:ahLst/>
            <a:cxnLst/>
            <a:rect l="l" t="t" r="r" b="b"/>
            <a:pathLst>
              <a:path w="6186801" h="3487809">
                <a:moveTo>
                  <a:pt x="0" y="0"/>
                </a:moveTo>
                <a:lnTo>
                  <a:pt x="6186801" y="0"/>
                </a:lnTo>
                <a:lnTo>
                  <a:pt x="6186801" y="3487809"/>
                </a:lnTo>
                <a:lnTo>
                  <a:pt x="0" y="3487809"/>
                </a:lnTo>
                <a:lnTo>
                  <a:pt x="0" y="0"/>
                </a:lnTo>
                <a:close/>
              </a:path>
            </a:pathLst>
          </a:custGeom>
          <a:blipFill>
            <a:blip r:embed="rId7"/>
            <a:stretch>
              <a:fillRect/>
            </a:stretch>
          </a:blipFill>
        </p:spPr>
        <p:txBody>
          <a:bodyPr/>
          <a:lstStyle/>
          <a:p>
            <a:endParaRPr lang="it-IT"/>
          </a:p>
        </p:txBody>
      </p:sp>
      <p:grpSp>
        <p:nvGrpSpPr>
          <p:cNvPr id="24" name="Group 24"/>
          <p:cNvGrpSpPr/>
          <p:nvPr/>
        </p:nvGrpSpPr>
        <p:grpSpPr>
          <a:xfrm>
            <a:off x="3378093" y="7262819"/>
            <a:ext cx="13225722" cy="2998111"/>
            <a:chOff x="0" y="0"/>
            <a:chExt cx="17634296" cy="3997481"/>
          </a:xfrm>
        </p:grpSpPr>
        <p:sp>
          <p:nvSpPr>
            <p:cNvPr id="25" name="TextBox 25"/>
            <p:cNvSpPr txBox="1"/>
            <p:nvPr/>
          </p:nvSpPr>
          <p:spPr>
            <a:xfrm>
              <a:off x="0" y="2561294"/>
              <a:ext cx="4371724" cy="1276350"/>
            </a:xfrm>
            <a:prstGeom prst="rect">
              <a:avLst/>
            </a:prstGeom>
          </p:spPr>
          <p:txBody>
            <a:bodyPr lIns="0" tIns="0" rIns="0" bIns="0" rtlCol="0" anchor="t">
              <a:spAutoFit/>
            </a:bodyPr>
            <a:lstStyle/>
            <a:p>
              <a:pPr algn="ctr">
                <a:lnSpc>
                  <a:spcPts val="2520"/>
                </a:lnSpc>
                <a:spcBef>
                  <a:spcPct val="0"/>
                </a:spcBef>
              </a:pPr>
              <a:r>
                <a:rPr lang="en-US" sz="2100" b="1" i="1">
                  <a:solidFill>
                    <a:srgbClr val="000000"/>
                  </a:solidFill>
                  <a:latin typeface="Poppins Bold Italics"/>
                  <a:ea typeface="Poppins Bold Italics"/>
                  <a:cs typeface="Poppins Bold Italics"/>
                  <a:sym typeface="Poppins Bold Italics"/>
                </a:rPr>
                <a:t> 50% and 20% </a:t>
              </a:r>
            </a:p>
            <a:p>
              <a:pPr algn="ctr">
                <a:lnSpc>
                  <a:spcPts val="2520"/>
                </a:lnSpc>
                <a:spcBef>
                  <a:spcPct val="0"/>
                </a:spcBef>
              </a:pPr>
              <a:r>
                <a:rPr lang="en-US" sz="2100" b="1" i="1">
                  <a:solidFill>
                    <a:srgbClr val="000000"/>
                  </a:solidFill>
                  <a:latin typeface="Poppins Bold Italics"/>
                  <a:ea typeface="Poppins Bold Italics"/>
                  <a:cs typeface="Poppins Bold Italics"/>
                  <a:sym typeface="Poppins Bold Italics"/>
                </a:rPr>
                <a:t>safflower fortification, 10 replicates of analysis</a:t>
              </a:r>
            </a:p>
          </p:txBody>
        </p:sp>
        <p:sp>
          <p:nvSpPr>
            <p:cNvPr id="26" name="TextBox 26"/>
            <p:cNvSpPr txBox="1"/>
            <p:nvPr/>
          </p:nvSpPr>
          <p:spPr>
            <a:xfrm>
              <a:off x="3347001" y="1271122"/>
              <a:ext cx="7445929" cy="1276350"/>
            </a:xfrm>
            <a:prstGeom prst="rect">
              <a:avLst/>
            </a:prstGeom>
          </p:spPr>
          <p:txBody>
            <a:bodyPr lIns="0" tIns="0" rIns="0" bIns="0" rtlCol="0" anchor="t">
              <a:spAutoFit/>
            </a:bodyPr>
            <a:lstStyle/>
            <a:p>
              <a:pPr algn="ctr">
                <a:lnSpc>
                  <a:spcPts val="2520"/>
                </a:lnSpc>
                <a:spcBef>
                  <a:spcPct val="0"/>
                </a:spcBef>
              </a:pPr>
              <a:r>
                <a:rPr lang="en-US" sz="2100" b="1" i="1">
                  <a:solidFill>
                    <a:srgbClr val="000000"/>
                  </a:solidFill>
                  <a:latin typeface="Poppins Bold Italics"/>
                  <a:ea typeface="Poppins Bold Italics"/>
                  <a:cs typeface="Poppins Bold Italics"/>
                  <a:sym typeface="Poppins Bold Italics"/>
                </a:rPr>
                <a:t>CV% respectively 11% and 17% without correcting with IS and 6 and 8% by peak area correction with IS.</a:t>
              </a:r>
            </a:p>
          </p:txBody>
        </p:sp>
        <p:sp>
          <p:nvSpPr>
            <p:cNvPr id="27" name="TextBox 27"/>
            <p:cNvSpPr txBox="1"/>
            <p:nvPr/>
          </p:nvSpPr>
          <p:spPr>
            <a:xfrm>
              <a:off x="7762166" y="196850"/>
              <a:ext cx="2463959" cy="438150"/>
            </a:xfrm>
            <a:prstGeom prst="rect">
              <a:avLst/>
            </a:prstGeom>
          </p:spPr>
          <p:txBody>
            <a:bodyPr lIns="0" tIns="0" rIns="0" bIns="0" rtlCol="0" anchor="t">
              <a:spAutoFit/>
            </a:bodyPr>
            <a:lstStyle/>
            <a:p>
              <a:pPr marL="0" lvl="0" indent="0" algn="ctr">
                <a:lnSpc>
                  <a:spcPts val="2520"/>
                </a:lnSpc>
                <a:spcBef>
                  <a:spcPct val="0"/>
                </a:spcBef>
              </a:pPr>
              <a:r>
                <a:rPr lang="en-US" sz="2100" b="1" i="1" u="none" strike="noStrike" dirty="0">
                  <a:solidFill>
                    <a:srgbClr val="FF0000"/>
                  </a:solidFill>
                  <a:latin typeface="Poppins Bold Italics"/>
                  <a:ea typeface="Poppins Bold Italics"/>
                  <a:cs typeface="Poppins Bold Italics"/>
                  <a:sym typeface="Poppins Bold Italics"/>
                </a:rPr>
                <a:t>Repeatability</a:t>
              </a:r>
            </a:p>
          </p:txBody>
        </p:sp>
        <p:grpSp>
          <p:nvGrpSpPr>
            <p:cNvPr id="28" name="Group 28"/>
            <p:cNvGrpSpPr/>
            <p:nvPr/>
          </p:nvGrpSpPr>
          <p:grpSpPr>
            <a:xfrm>
              <a:off x="1582818" y="0"/>
              <a:ext cx="2107718" cy="2999444"/>
              <a:chOff x="0" y="0"/>
              <a:chExt cx="1718553" cy="2445633"/>
            </a:xfrm>
          </p:grpSpPr>
          <p:sp>
            <p:nvSpPr>
              <p:cNvPr id="29" name="Freeform 29"/>
              <p:cNvSpPr/>
              <p:nvPr/>
            </p:nvSpPr>
            <p:spPr>
              <a:xfrm>
                <a:off x="0" y="0"/>
                <a:ext cx="1718564" cy="2445639"/>
              </a:xfrm>
              <a:custGeom>
                <a:avLst/>
                <a:gdLst/>
                <a:ahLst/>
                <a:cxnLst/>
                <a:rect l="l" t="t" r="r" b="b"/>
                <a:pathLst>
                  <a:path w="1718564" h="2445639">
                    <a:moveTo>
                      <a:pt x="0" y="0"/>
                    </a:moveTo>
                    <a:lnTo>
                      <a:pt x="1718564" y="0"/>
                    </a:lnTo>
                    <a:lnTo>
                      <a:pt x="1718564" y="2445639"/>
                    </a:lnTo>
                    <a:lnTo>
                      <a:pt x="0" y="2445639"/>
                    </a:lnTo>
                    <a:lnTo>
                      <a:pt x="0" y="0"/>
                    </a:lnTo>
                    <a:close/>
                  </a:path>
                </a:pathLst>
              </a:custGeom>
              <a:blipFill>
                <a:blip r:embed="rId8"/>
                <a:stretch>
                  <a:fillRect/>
                </a:stretch>
              </a:blipFill>
            </p:spPr>
            <p:txBody>
              <a:bodyPr/>
              <a:lstStyle/>
              <a:p>
                <a:endParaRPr lang="it-IT"/>
              </a:p>
            </p:txBody>
          </p:sp>
        </p:grpSp>
        <p:grpSp>
          <p:nvGrpSpPr>
            <p:cNvPr id="30" name="Group 30"/>
            <p:cNvGrpSpPr/>
            <p:nvPr/>
          </p:nvGrpSpPr>
          <p:grpSpPr>
            <a:xfrm>
              <a:off x="925696" y="0"/>
              <a:ext cx="2107718" cy="2999444"/>
              <a:chOff x="0" y="0"/>
              <a:chExt cx="1718553" cy="2445633"/>
            </a:xfrm>
          </p:grpSpPr>
          <p:sp>
            <p:nvSpPr>
              <p:cNvPr id="31" name="Freeform 31"/>
              <p:cNvSpPr/>
              <p:nvPr/>
            </p:nvSpPr>
            <p:spPr>
              <a:xfrm>
                <a:off x="0" y="0"/>
                <a:ext cx="1718564" cy="2445639"/>
              </a:xfrm>
              <a:custGeom>
                <a:avLst/>
                <a:gdLst/>
                <a:ahLst/>
                <a:cxnLst/>
                <a:rect l="l" t="t" r="r" b="b"/>
                <a:pathLst>
                  <a:path w="1718564" h="2445639">
                    <a:moveTo>
                      <a:pt x="0" y="0"/>
                    </a:moveTo>
                    <a:lnTo>
                      <a:pt x="1718564" y="0"/>
                    </a:lnTo>
                    <a:lnTo>
                      <a:pt x="1718564" y="2445639"/>
                    </a:lnTo>
                    <a:lnTo>
                      <a:pt x="0" y="2445639"/>
                    </a:lnTo>
                    <a:lnTo>
                      <a:pt x="0" y="0"/>
                    </a:lnTo>
                    <a:close/>
                  </a:path>
                </a:pathLst>
              </a:custGeom>
              <a:blipFill>
                <a:blip r:embed="rId8"/>
                <a:stretch>
                  <a:fillRect/>
                </a:stretch>
              </a:blipFill>
            </p:spPr>
            <p:txBody>
              <a:bodyPr/>
              <a:lstStyle/>
              <a:p>
                <a:endParaRPr lang="it-IT"/>
              </a:p>
            </p:txBody>
          </p:sp>
        </p:grpSp>
        <p:sp>
          <p:nvSpPr>
            <p:cNvPr id="32" name="TextBox 32"/>
            <p:cNvSpPr txBox="1"/>
            <p:nvPr/>
          </p:nvSpPr>
          <p:spPr>
            <a:xfrm>
              <a:off x="12624521" y="197087"/>
              <a:ext cx="4191476" cy="438150"/>
            </a:xfrm>
            <a:prstGeom prst="rect">
              <a:avLst/>
            </a:prstGeom>
          </p:spPr>
          <p:txBody>
            <a:bodyPr lIns="0" tIns="0" rIns="0" bIns="0" rtlCol="0" anchor="t">
              <a:spAutoFit/>
            </a:bodyPr>
            <a:lstStyle/>
            <a:p>
              <a:pPr marL="0" lvl="0" indent="0" algn="ctr">
                <a:lnSpc>
                  <a:spcPts val="2520"/>
                </a:lnSpc>
                <a:spcBef>
                  <a:spcPct val="0"/>
                </a:spcBef>
              </a:pPr>
              <a:r>
                <a:rPr lang="en-US" sz="2100" b="1" i="1" u="none" strike="noStrike" dirty="0">
                  <a:solidFill>
                    <a:srgbClr val="FF0000"/>
                  </a:solidFill>
                  <a:latin typeface="Poppins Bold Italics"/>
                  <a:ea typeface="Poppins Bold Italics"/>
                  <a:cs typeface="Poppins Bold Italics"/>
                  <a:sym typeface="Poppins Bold Italics"/>
                </a:rPr>
                <a:t>Intermediate precision</a:t>
              </a:r>
            </a:p>
          </p:txBody>
        </p:sp>
        <p:sp>
          <p:nvSpPr>
            <p:cNvPr id="33" name="TextBox 33"/>
            <p:cNvSpPr txBox="1"/>
            <p:nvPr/>
          </p:nvSpPr>
          <p:spPr>
            <a:xfrm>
              <a:off x="11935930" y="1463831"/>
              <a:ext cx="5698366" cy="2533650"/>
            </a:xfrm>
            <a:prstGeom prst="rect">
              <a:avLst/>
            </a:prstGeom>
          </p:spPr>
          <p:txBody>
            <a:bodyPr lIns="0" tIns="0" rIns="0" bIns="0" rtlCol="0" anchor="t">
              <a:spAutoFit/>
            </a:bodyPr>
            <a:lstStyle/>
            <a:p>
              <a:pPr marL="0" lvl="0" indent="0" algn="ctr">
                <a:lnSpc>
                  <a:spcPts val="2520"/>
                </a:lnSpc>
                <a:spcBef>
                  <a:spcPct val="0"/>
                </a:spcBef>
              </a:pPr>
              <a:r>
                <a:rPr lang="en-US" sz="2100" b="1" i="1" u="none" strike="noStrike">
                  <a:solidFill>
                    <a:srgbClr val="000000"/>
                  </a:solidFill>
                  <a:latin typeface="Poppins Bold Italics"/>
                  <a:ea typeface="Poppins Bold Italics"/>
                  <a:cs typeface="Poppins Bold Italics"/>
                  <a:sym typeface="Poppins Bold Italics"/>
                </a:rPr>
                <a:t>five independent replicated analyses of saffron adulterated at 50% during three consecutive days with a calculated CV of 15% with IS correction.</a:t>
              </a:r>
            </a:p>
          </p:txBody>
        </p:sp>
      </p:grpSp>
      <p:sp>
        <p:nvSpPr>
          <p:cNvPr id="34" name="Freeform 34"/>
          <p:cNvSpPr/>
          <p:nvPr/>
        </p:nvSpPr>
        <p:spPr>
          <a:xfrm>
            <a:off x="3483353" y="7078920"/>
            <a:ext cx="12375288" cy="123753"/>
          </a:xfrm>
          <a:custGeom>
            <a:avLst/>
            <a:gdLst/>
            <a:ahLst/>
            <a:cxnLst/>
            <a:rect l="l" t="t" r="r" b="b"/>
            <a:pathLst>
              <a:path w="12375288" h="123753">
                <a:moveTo>
                  <a:pt x="0" y="0"/>
                </a:moveTo>
                <a:lnTo>
                  <a:pt x="12375288" y="0"/>
                </a:lnTo>
                <a:lnTo>
                  <a:pt x="12375288" y="123753"/>
                </a:lnTo>
                <a:lnTo>
                  <a:pt x="0" y="123753"/>
                </a:lnTo>
                <a:lnTo>
                  <a:pt x="0" y="0"/>
                </a:lnTo>
                <a:close/>
              </a:path>
            </a:pathLst>
          </a:custGeom>
          <a:blipFill>
            <a:blip r:embed="rId9">
              <a:extLst>
                <a:ext uri="{96DAC541-7B7A-43D3-8B79-37D633B846F1}">
                  <asvg:svgBlip xmlns:asvg="http://schemas.microsoft.com/office/drawing/2016/SVG/main" xmlns="" r:embed="rId10"/>
                </a:ext>
              </a:extLst>
            </a:blip>
            <a:stretch>
              <a:fillRect l="-8856" b="-8856"/>
            </a:stretch>
          </a:blipFill>
        </p:spPr>
        <p:txBody>
          <a:bodyPr/>
          <a:lstStyle/>
          <a:p>
            <a:endParaRPr lang="it-IT"/>
          </a:p>
        </p:txBody>
      </p:sp>
      <p:sp>
        <p:nvSpPr>
          <p:cNvPr id="35" name="TextBox 35"/>
          <p:cNvSpPr txBox="1"/>
          <p:nvPr/>
        </p:nvSpPr>
        <p:spPr>
          <a:xfrm>
            <a:off x="896281" y="1419129"/>
            <a:ext cx="12185809" cy="1231106"/>
          </a:xfrm>
          <a:prstGeom prst="rect">
            <a:avLst/>
          </a:prstGeom>
        </p:spPr>
        <p:txBody>
          <a:bodyPr lIns="0" tIns="0" rIns="0" bIns="0" rtlCol="0" anchor="t">
            <a:spAutoFit/>
          </a:bodyPr>
          <a:lstStyle/>
          <a:p>
            <a:pPr marL="0" lvl="0" indent="0" algn="l">
              <a:lnSpc>
                <a:spcPts val="4799"/>
              </a:lnSpc>
              <a:spcBef>
                <a:spcPct val="0"/>
              </a:spcBef>
            </a:pPr>
            <a:r>
              <a:rPr lang="en-US" sz="3999" b="1" u="none" strike="noStrike" spc="123" dirty="0" smtClean="0">
                <a:solidFill>
                  <a:srgbClr val="58267E"/>
                </a:solidFill>
                <a:latin typeface="Playfair Display Heavy"/>
                <a:ea typeface="Playfair Display Heavy"/>
                <a:cs typeface="Playfair Display Heavy"/>
                <a:sym typeface="Playfair Display Heavy"/>
              </a:rPr>
              <a:t>Fortified saffron extracts and calibration curves</a:t>
            </a:r>
          </a:p>
          <a:p>
            <a:pPr marL="0" lvl="0" indent="0" algn="l">
              <a:lnSpc>
                <a:spcPts val="4799"/>
              </a:lnSpc>
              <a:spcBef>
                <a:spcPct val="0"/>
              </a:spcBef>
            </a:pPr>
            <a:r>
              <a:rPr lang="en-US" sz="3999" b="1" spc="123" dirty="0" smtClean="0">
                <a:solidFill>
                  <a:srgbClr val="58267E"/>
                </a:solidFill>
                <a:latin typeface="Playfair Display Heavy"/>
                <a:ea typeface="Playfair Display Heavy"/>
                <a:cs typeface="Playfair Display Heavy"/>
                <a:sym typeface="Playfair Display Heavy"/>
              </a:rPr>
              <a:t>5 fortification levels  4 replicates each</a:t>
            </a:r>
            <a:endParaRPr lang="en-US" sz="3999" b="1" u="none" strike="noStrike" spc="123" dirty="0">
              <a:solidFill>
                <a:srgbClr val="58267E"/>
              </a:solidFill>
              <a:latin typeface="Playfair Display Heavy"/>
              <a:ea typeface="Playfair Display Heavy"/>
              <a:cs typeface="Playfair Display Heavy"/>
              <a:sym typeface="Playfair Display Heavy"/>
            </a:endParaRPr>
          </a:p>
        </p:txBody>
      </p:sp>
      <p:sp>
        <p:nvSpPr>
          <p:cNvPr id="36" name="TextBox 36"/>
          <p:cNvSpPr txBox="1"/>
          <p:nvPr/>
        </p:nvSpPr>
        <p:spPr>
          <a:xfrm>
            <a:off x="6145236" y="2699745"/>
            <a:ext cx="1200745" cy="333375"/>
          </a:xfrm>
          <a:prstGeom prst="rect">
            <a:avLst/>
          </a:prstGeom>
        </p:spPr>
        <p:txBody>
          <a:bodyPr lIns="0" tIns="0" rIns="0" bIns="0" rtlCol="0" anchor="t">
            <a:spAutoFit/>
          </a:bodyPr>
          <a:lstStyle/>
          <a:p>
            <a:pPr marL="0" lvl="0" indent="0" algn="ctr">
              <a:lnSpc>
                <a:spcPts val="2520"/>
              </a:lnSpc>
              <a:spcBef>
                <a:spcPct val="0"/>
              </a:spcBef>
            </a:pPr>
            <a:r>
              <a:rPr lang="en-US" sz="2100" b="1" i="1" dirty="0">
                <a:solidFill>
                  <a:srgbClr val="FF0000"/>
                </a:solidFill>
                <a:latin typeface="Poppins Bold Italics"/>
                <a:ea typeface="Poppins Bold Italics"/>
                <a:cs typeface="Poppins Bold Italics"/>
                <a:sym typeface="Poppins Bold Italics"/>
              </a:rPr>
              <a:t>Linearity</a:t>
            </a:r>
          </a:p>
        </p:txBody>
      </p:sp>
      <p:sp>
        <p:nvSpPr>
          <p:cNvPr id="37" name="TextBox 37"/>
          <p:cNvSpPr txBox="1"/>
          <p:nvPr/>
        </p:nvSpPr>
        <p:spPr>
          <a:xfrm>
            <a:off x="1028700" y="3137895"/>
            <a:ext cx="7810500" cy="320601"/>
          </a:xfrm>
          <a:prstGeom prst="rect">
            <a:avLst/>
          </a:prstGeom>
        </p:spPr>
        <p:txBody>
          <a:bodyPr wrap="square" lIns="0" tIns="0" rIns="0" bIns="0" rtlCol="0" anchor="t">
            <a:spAutoFit/>
          </a:bodyPr>
          <a:lstStyle/>
          <a:p>
            <a:pPr algn="ctr">
              <a:lnSpc>
                <a:spcPts val="2520"/>
              </a:lnSpc>
              <a:spcBef>
                <a:spcPct val="0"/>
              </a:spcBef>
            </a:pPr>
            <a:r>
              <a:rPr lang="en-US" sz="2100" i="1" dirty="0">
                <a:solidFill>
                  <a:srgbClr val="000000"/>
                </a:solidFill>
                <a:latin typeface="Poppins Italics"/>
                <a:ea typeface="Poppins Italics"/>
                <a:cs typeface="Poppins Italics"/>
                <a:sym typeface="Poppins Italics"/>
              </a:rPr>
              <a:t>Quantifier ion transition (safflower): 116.2/70.1 (m/z)</a:t>
            </a:r>
          </a:p>
        </p:txBody>
      </p:sp>
      <p:sp>
        <p:nvSpPr>
          <p:cNvPr id="38" name="CasellaDiTesto 37"/>
          <p:cNvSpPr txBox="1"/>
          <p:nvPr/>
        </p:nvSpPr>
        <p:spPr>
          <a:xfrm>
            <a:off x="7756324" y="3949608"/>
            <a:ext cx="2590800" cy="584775"/>
          </a:xfrm>
          <a:prstGeom prst="rect">
            <a:avLst/>
          </a:prstGeom>
          <a:noFill/>
        </p:spPr>
        <p:txBody>
          <a:bodyPr wrap="square" rtlCol="0">
            <a:spAutoFit/>
          </a:bodyPr>
          <a:lstStyle/>
          <a:p>
            <a:r>
              <a:rPr lang="it-IT" sz="3200" b="1" spc="123" dirty="0" smtClean="0">
                <a:solidFill>
                  <a:srgbClr val="58267E"/>
                </a:solidFill>
                <a:latin typeface="Playfair Display Heavy"/>
                <a:ea typeface="Playfair Display Heavy"/>
                <a:cs typeface="Playfair Display Heavy"/>
              </a:rPr>
              <a:t>with </a:t>
            </a:r>
            <a:r>
              <a:rPr lang="it-IT" sz="3200" b="1" spc="123" dirty="0">
                <a:solidFill>
                  <a:srgbClr val="58267E"/>
                </a:solidFill>
                <a:latin typeface="Playfair Display Heavy"/>
                <a:ea typeface="Playfair Display Heavy"/>
                <a:cs typeface="Playfair Display Heavy"/>
              </a:rPr>
              <a:t>IS</a:t>
            </a:r>
          </a:p>
        </p:txBody>
      </p:sp>
      <p:sp>
        <p:nvSpPr>
          <p:cNvPr id="39" name="CasellaDiTesto 38"/>
          <p:cNvSpPr txBox="1"/>
          <p:nvPr/>
        </p:nvSpPr>
        <p:spPr>
          <a:xfrm>
            <a:off x="1454739" y="3949165"/>
            <a:ext cx="2590800" cy="584775"/>
          </a:xfrm>
          <a:prstGeom prst="rect">
            <a:avLst/>
          </a:prstGeom>
          <a:noFill/>
        </p:spPr>
        <p:txBody>
          <a:bodyPr wrap="square" rtlCol="0">
            <a:spAutoFit/>
          </a:bodyPr>
          <a:lstStyle/>
          <a:p>
            <a:r>
              <a:rPr lang="it-IT" sz="3200" b="1" spc="123" dirty="0" smtClean="0">
                <a:solidFill>
                  <a:srgbClr val="58267E"/>
                </a:solidFill>
                <a:latin typeface="Playfair Display Heavy"/>
                <a:ea typeface="Playfair Display Heavy"/>
                <a:cs typeface="Playfair Display Heavy"/>
              </a:rPr>
              <a:t>no </a:t>
            </a:r>
            <a:r>
              <a:rPr lang="it-IT" sz="3200" b="1" spc="123" dirty="0">
                <a:solidFill>
                  <a:srgbClr val="58267E"/>
                </a:solidFill>
                <a:latin typeface="Playfair Display Heavy"/>
                <a:ea typeface="Playfair Display Heavy"/>
                <a:cs typeface="Playfair Display Heavy"/>
              </a:rPr>
              <a:t>IS</a:t>
            </a:r>
          </a:p>
        </p:txBody>
      </p:sp>
      <p:sp>
        <p:nvSpPr>
          <p:cNvPr id="16" name="CasellaDiTesto 15"/>
          <p:cNvSpPr txBox="1"/>
          <p:nvPr/>
        </p:nvSpPr>
        <p:spPr>
          <a:xfrm>
            <a:off x="4933950" y="5871470"/>
            <a:ext cx="2349393" cy="461665"/>
          </a:xfrm>
          <a:prstGeom prst="rect">
            <a:avLst/>
          </a:prstGeom>
          <a:noFill/>
        </p:spPr>
        <p:txBody>
          <a:bodyPr wrap="square" rtlCol="0">
            <a:spAutoFit/>
          </a:bodyPr>
          <a:lstStyle/>
          <a:p>
            <a:r>
              <a:rPr lang="it-IT" sz="2400" b="1" dirty="0" smtClean="0"/>
              <a:t>R</a:t>
            </a:r>
            <a:r>
              <a:rPr lang="it-IT" sz="2400" b="1" baseline="30000" dirty="0" smtClean="0"/>
              <a:t>2</a:t>
            </a:r>
            <a:r>
              <a:rPr lang="it-IT" sz="2400" b="1" dirty="0" smtClean="0"/>
              <a:t> = 0, 92</a:t>
            </a:r>
            <a:endParaRPr lang="it-IT" sz="2400" b="1" dirty="0"/>
          </a:p>
        </p:txBody>
      </p:sp>
      <p:sp>
        <p:nvSpPr>
          <p:cNvPr id="40" name="CasellaDiTesto 39"/>
          <p:cNvSpPr txBox="1"/>
          <p:nvPr/>
        </p:nvSpPr>
        <p:spPr>
          <a:xfrm>
            <a:off x="11509312" y="5871470"/>
            <a:ext cx="2349393" cy="461665"/>
          </a:xfrm>
          <a:prstGeom prst="rect">
            <a:avLst/>
          </a:prstGeom>
          <a:noFill/>
        </p:spPr>
        <p:txBody>
          <a:bodyPr wrap="square" rtlCol="0">
            <a:spAutoFit/>
          </a:bodyPr>
          <a:lstStyle/>
          <a:p>
            <a:r>
              <a:rPr lang="it-IT" sz="2400" b="1" dirty="0" smtClean="0"/>
              <a:t>R</a:t>
            </a:r>
            <a:r>
              <a:rPr lang="it-IT" sz="2400" b="1" baseline="30000" dirty="0" smtClean="0"/>
              <a:t>2</a:t>
            </a:r>
            <a:r>
              <a:rPr lang="it-IT" sz="2400" b="1" dirty="0" smtClean="0"/>
              <a:t> = 0, 98</a:t>
            </a:r>
            <a:endParaRPr lang="it-IT" sz="2400" b="1" dirty="0"/>
          </a:p>
        </p:txBody>
      </p:sp>
      <p:sp>
        <p:nvSpPr>
          <p:cNvPr id="41" name="CasellaDiTesto 40"/>
          <p:cNvSpPr txBox="1"/>
          <p:nvPr/>
        </p:nvSpPr>
        <p:spPr>
          <a:xfrm>
            <a:off x="6854671" y="9891598"/>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6738325" y="0"/>
            <a:ext cx="11549675" cy="5072232"/>
          </a:xfrm>
          <a:custGeom>
            <a:avLst/>
            <a:gdLst/>
            <a:ahLst/>
            <a:cxnLst/>
            <a:rect l="l" t="t" r="r" b="b"/>
            <a:pathLst>
              <a:path w="11549675" h="5072232">
                <a:moveTo>
                  <a:pt x="0" y="5072232"/>
                </a:moveTo>
                <a:lnTo>
                  <a:pt x="11549675" y="5072232"/>
                </a:lnTo>
                <a:lnTo>
                  <a:pt x="11549675" y="0"/>
                </a:lnTo>
                <a:lnTo>
                  <a:pt x="0" y="0"/>
                </a:lnTo>
                <a:lnTo>
                  <a:pt x="0" y="5072232"/>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sp>
        <p:nvSpPr>
          <p:cNvPr id="3" name="Freeform 3"/>
          <p:cNvSpPr/>
          <p:nvPr/>
        </p:nvSpPr>
        <p:spPr>
          <a:xfrm flipH="1">
            <a:off x="16050" y="7241552"/>
            <a:ext cx="6934606" cy="3045448"/>
          </a:xfrm>
          <a:custGeom>
            <a:avLst/>
            <a:gdLst/>
            <a:ahLst/>
            <a:cxnLst/>
            <a:rect l="l" t="t" r="r" b="b"/>
            <a:pathLst>
              <a:path w="6934606" h="3045448">
                <a:moveTo>
                  <a:pt x="6934606" y="0"/>
                </a:moveTo>
                <a:lnTo>
                  <a:pt x="0" y="0"/>
                </a:lnTo>
                <a:lnTo>
                  <a:pt x="0" y="3045448"/>
                </a:lnTo>
                <a:lnTo>
                  <a:pt x="6934606" y="3045448"/>
                </a:lnTo>
                <a:lnTo>
                  <a:pt x="6934606"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sp>
        <p:nvSpPr>
          <p:cNvPr id="4" name="TextBox 4"/>
          <p:cNvSpPr txBox="1"/>
          <p:nvPr/>
        </p:nvSpPr>
        <p:spPr>
          <a:xfrm>
            <a:off x="1671595" y="5694709"/>
            <a:ext cx="2794600" cy="1042213"/>
          </a:xfrm>
          <a:prstGeom prst="rect">
            <a:avLst/>
          </a:prstGeom>
        </p:spPr>
        <p:txBody>
          <a:bodyPr lIns="0" tIns="0" rIns="0" bIns="0" rtlCol="0" anchor="t">
            <a:spAutoFit/>
          </a:bodyPr>
          <a:lstStyle/>
          <a:p>
            <a:pPr algn="ctr">
              <a:lnSpc>
                <a:spcPts val="2766"/>
              </a:lnSpc>
              <a:spcBef>
                <a:spcPct val="0"/>
              </a:spcBef>
            </a:pPr>
            <a:r>
              <a:rPr lang="en-US" sz="1975" b="1">
                <a:solidFill>
                  <a:srgbClr val="FFFFFF"/>
                </a:solidFill>
                <a:latin typeface="Poppins Bold"/>
                <a:ea typeface="Poppins Bold"/>
                <a:cs typeface="Poppins Bold"/>
                <a:sym typeface="Poppins Bold"/>
              </a:rPr>
              <a:t>Candidate markers for turmeric to be further investigated:</a:t>
            </a:r>
          </a:p>
        </p:txBody>
      </p:sp>
      <p:sp>
        <p:nvSpPr>
          <p:cNvPr id="5" name="TextBox 5"/>
          <p:cNvSpPr txBox="1"/>
          <p:nvPr/>
        </p:nvSpPr>
        <p:spPr>
          <a:xfrm>
            <a:off x="5392443" y="5694897"/>
            <a:ext cx="2794600" cy="1042075"/>
          </a:xfrm>
          <a:prstGeom prst="rect">
            <a:avLst/>
          </a:prstGeom>
        </p:spPr>
        <p:txBody>
          <a:bodyPr lIns="0" tIns="0" rIns="0" bIns="0" rtlCol="0" anchor="t">
            <a:spAutoFit/>
          </a:bodyPr>
          <a:lstStyle/>
          <a:p>
            <a:pPr algn="ctr">
              <a:lnSpc>
                <a:spcPts val="2773"/>
              </a:lnSpc>
              <a:spcBef>
                <a:spcPct val="0"/>
              </a:spcBef>
            </a:pPr>
            <a:r>
              <a:rPr lang="en-US" sz="1981" b="1">
                <a:solidFill>
                  <a:srgbClr val="FFFFFF"/>
                </a:solidFill>
                <a:latin typeface="Poppins Bold"/>
                <a:ea typeface="Poppins Bold"/>
                <a:cs typeface="Poppins Bold"/>
                <a:sym typeface="Poppins Bold"/>
              </a:rPr>
              <a:t>Candidate markers for safflower to be further investigated:</a:t>
            </a:r>
          </a:p>
        </p:txBody>
      </p:sp>
      <p:grpSp>
        <p:nvGrpSpPr>
          <p:cNvPr id="6" name="Group 6"/>
          <p:cNvGrpSpPr/>
          <p:nvPr/>
        </p:nvGrpSpPr>
        <p:grpSpPr>
          <a:xfrm>
            <a:off x="14235064" y="334457"/>
            <a:ext cx="3700399" cy="4440706"/>
            <a:chOff x="94469" y="0"/>
            <a:chExt cx="4933865" cy="5920940"/>
          </a:xfrm>
        </p:grpSpPr>
        <p:grpSp>
          <p:nvGrpSpPr>
            <p:cNvPr id="7" name="Group 7"/>
            <p:cNvGrpSpPr/>
            <p:nvPr/>
          </p:nvGrpSpPr>
          <p:grpSpPr>
            <a:xfrm>
              <a:off x="786261" y="266434"/>
              <a:ext cx="3958154" cy="5654506"/>
              <a:chOff x="0" y="0"/>
              <a:chExt cx="4445000" cy="6350000"/>
            </a:xfrm>
          </p:grpSpPr>
          <p:sp>
            <p:nvSpPr>
              <p:cNvPr id="8" name="Freeform 8"/>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9" name="Group 9"/>
            <p:cNvGrpSpPr/>
            <p:nvPr/>
          </p:nvGrpSpPr>
          <p:grpSpPr>
            <a:xfrm>
              <a:off x="936082" y="480464"/>
              <a:ext cx="3658512" cy="5226446"/>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56809" r="-56809"/>
                </a:stretch>
              </a:blipFill>
            </p:spPr>
            <p:txBody>
              <a:bodyPr/>
              <a:lstStyle/>
              <a:p>
                <a:endParaRPr lang="it-IT"/>
              </a:p>
            </p:txBody>
          </p:sp>
        </p:grpSp>
        <p:grpSp>
          <p:nvGrpSpPr>
            <p:cNvPr id="11" name="Group 11"/>
            <p:cNvGrpSpPr/>
            <p:nvPr/>
          </p:nvGrpSpPr>
          <p:grpSpPr>
            <a:xfrm>
              <a:off x="117305" y="0"/>
              <a:ext cx="4911029" cy="1422810"/>
              <a:chOff x="0" y="0"/>
              <a:chExt cx="1402747" cy="406400"/>
            </a:xfrm>
          </p:grpSpPr>
          <p:sp>
            <p:nvSpPr>
              <p:cNvPr id="12" name="Freeform 12"/>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3" name="TextBox 13"/>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4469" y="266843"/>
              <a:ext cx="818728" cy="865962"/>
            </a:xfrm>
            <a:prstGeom prst="rect">
              <a:avLst/>
            </a:prstGeom>
          </p:spPr>
          <p:txBody>
            <a:bodyPr lIns="50800" tIns="50800" rIns="50800" bIns="50800" rtlCol="0" anchor="ctr"/>
            <a:lstStyle/>
            <a:p>
              <a:pPr algn="ctr">
                <a:lnSpc>
                  <a:spcPts val="2659"/>
                </a:lnSpc>
              </a:pPr>
              <a:endParaRPr/>
            </a:p>
          </p:txBody>
        </p:sp>
        <p:sp>
          <p:nvSpPr>
            <p:cNvPr id="17" name="TextBox 17"/>
            <p:cNvSpPr txBox="1"/>
            <p:nvPr/>
          </p:nvSpPr>
          <p:spPr>
            <a:xfrm>
              <a:off x="1158155" y="126460"/>
              <a:ext cx="3139670" cy="1067238"/>
            </a:xfrm>
            <a:prstGeom prst="rect">
              <a:avLst/>
            </a:prstGeom>
          </p:spPr>
          <p:txBody>
            <a:bodyPr lIns="0" tIns="0" rIns="0" bIns="0" rtlCol="0" anchor="t">
              <a:spAutoFit/>
            </a:bodyPr>
            <a:lstStyle/>
            <a:p>
              <a:pPr algn="just">
                <a:lnSpc>
                  <a:spcPts val="2667"/>
                </a:lnSpc>
              </a:pPr>
              <a:r>
                <a:rPr lang="en-US" sz="1905">
                  <a:solidFill>
                    <a:srgbClr val="FFFFFF"/>
                  </a:solidFill>
                  <a:latin typeface="Poppins"/>
                  <a:ea typeface="Poppins"/>
                  <a:cs typeface="Poppins"/>
                  <a:sym typeface="Poppins"/>
                </a:rPr>
                <a:t>Food authenticity:</a:t>
              </a:r>
            </a:p>
            <a:p>
              <a:pPr algn="just">
                <a:lnSpc>
                  <a:spcPts val="1843"/>
                </a:lnSpc>
                <a:spcBef>
                  <a:spcPct val="0"/>
                </a:spcBef>
              </a:pPr>
              <a:r>
                <a:rPr lang="en-US" sz="1316">
                  <a:solidFill>
                    <a:srgbClr val="FFFFFF"/>
                  </a:solidFill>
                  <a:latin typeface="Poppins"/>
                  <a:ea typeface="Poppins"/>
                  <a:cs typeface="Poppins"/>
                  <a:sym typeface="Poppins"/>
                </a:rPr>
                <a:t> detection of adulterated </a:t>
              </a:r>
              <a:r>
                <a:rPr lang="en-US" sz="1316" b="1">
                  <a:solidFill>
                    <a:srgbClr val="FFFFFF"/>
                  </a:solidFill>
                  <a:latin typeface="Poppins Bold"/>
                  <a:ea typeface="Poppins Bold"/>
                  <a:cs typeface="Poppins Bold"/>
                  <a:sym typeface="Poppins Bold"/>
                </a:rPr>
                <a:t>saffron</a:t>
              </a:r>
              <a:r>
                <a:rPr lang="en-US" sz="1316">
                  <a:solidFill>
                    <a:srgbClr val="FFFFFF"/>
                  </a:solidFill>
                  <a:latin typeface="Poppins"/>
                  <a:ea typeface="Poppins"/>
                  <a:cs typeface="Poppins"/>
                  <a:sym typeface="Poppins"/>
                </a:rPr>
                <a:t> by</a:t>
              </a:r>
              <a:r>
                <a:rPr lang="en-US" sz="1316" b="1">
                  <a:solidFill>
                    <a:srgbClr val="FFFFFF"/>
                  </a:solidFill>
                  <a:latin typeface="Poppins Bold"/>
                  <a:ea typeface="Poppins Bold"/>
                  <a:cs typeface="Poppins Bold"/>
                  <a:sym typeface="Poppins Bold"/>
                </a:rPr>
                <a:t> low-cost spices</a:t>
              </a:r>
              <a:r>
                <a:rPr lang="en-US" sz="1316">
                  <a:solidFill>
                    <a:srgbClr val="FFFFFF"/>
                  </a:solidFill>
                  <a:latin typeface="Poppins"/>
                  <a:ea typeface="Poppins"/>
                  <a:cs typeface="Poppins"/>
                  <a:sym typeface="Poppins"/>
                </a:rPr>
                <a:t>  </a:t>
              </a:r>
            </a:p>
          </p:txBody>
        </p:sp>
        <p:sp>
          <p:nvSpPr>
            <p:cNvPr id="18" name="TextBox 18"/>
            <p:cNvSpPr txBox="1"/>
            <p:nvPr/>
          </p:nvSpPr>
          <p:spPr>
            <a:xfrm>
              <a:off x="367771" y="435330"/>
              <a:ext cx="247001" cy="466425"/>
            </a:xfrm>
            <a:prstGeom prst="rect">
              <a:avLst/>
            </a:prstGeom>
          </p:spPr>
          <p:txBody>
            <a:bodyPr lIns="0" tIns="0" rIns="0" bIns="0" rtlCol="0" anchor="t">
              <a:spAutoFit/>
            </a:bodyPr>
            <a:lstStyle/>
            <a:p>
              <a:pPr algn="ctr">
                <a:lnSpc>
                  <a:spcPts val="3013"/>
                </a:lnSpc>
                <a:spcBef>
                  <a:spcPct val="0"/>
                </a:spcBef>
              </a:pPr>
              <a:endParaRPr lang="en-US" sz="1883" b="1" dirty="0">
                <a:solidFill>
                  <a:srgbClr val="F5F7FA"/>
                </a:solidFill>
                <a:latin typeface="Raleway 1 Bold"/>
                <a:ea typeface="Raleway 1 Bold"/>
                <a:cs typeface="Raleway 1 Bold"/>
                <a:sym typeface="Raleway 1 Bold"/>
              </a:endParaRPr>
            </a:p>
          </p:txBody>
        </p:sp>
      </p:grpSp>
      <p:sp>
        <p:nvSpPr>
          <p:cNvPr id="20" name="TextBox 20"/>
          <p:cNvSpPr txBox="1"/>
          <p:nvPr/>
        </p:nvSpPr>
        <p:spPr>
          <a:xfrm>
            <a:off x="396391" y="439540"/>
            <a:ext cx="13108530" cy="962025"/>
          </a:xfrm>
          <a:prstGeom prst="rect">
            <a:avLst/>
          </a:prstGeom>
        </p:spPr>
        <p:txBody>
          <a:bodyPr lIns="0" tIns="0" rIns="0" bIns="0" rtlCol="0" anchor="t">
            <a:spAutoFit/>
          </a:bodyPr>
          <a:lstStyle/>
          <a:p>
            <a:pPr marL="0" lvl="0" indent="0" algn="l">
              <a:lnSpc>
                <a:spcPts val="7679"/>
              </a:lnSpc>
              <a:spcBef>
                <a:spcPct val="0"/>
              </a:spcBef>
            </a:pPr>
            <a:r>
              <a:rPr lang="en-US" sz="6399" b="1" spc="198" dirty="0">
                <a:solidFill>
                  <a:srgbClr val="003F91"/>
                </a:solidFill>
                <a:latin typeface="Playfair Display Heavy"/>
                <a:ea typeface="Playfair Display Heavy"/>
                <a:cs typeface="Playfair Display Heavy"/>
                <a:sym typeface="Playfair Display Heavy"/>
              </a:rPr>
              <a:t>Results </a:t>
            </a:r>
          </a:p>
        </p:txBody>
      </p:sp>
      <p:sp>
        <p:nvSpPr>
          <p:cNvPr id="21" name="Freeform 21"/>
          <p:cNvSpPr/>
          <p:nvPr/>
        </p:nvSpPr>
        <p:spPr>
          <a:xfrm>
            <a:off x="716252" y="3361765"/>
            <a:ext cx="5736433" cy="6288586"/>
          </a:xfrm>
          <a:custGeom>
            <a:avLst/>
            <a:gdLst/>
            <a:ahLst/>
            <a:cxnLst/>
            <a:rect l="l" t="t" r="r" b="b"/>
            <a:pathLst>
              <a:path w="4979238" h="5636436">
                <a:moveTo>
                  <a:pt x="0" y="0"/>
                </a:moveTo>
                <a:lnTo>
                  <a:pt x="4979238" y="0"/>
                </a:lnTo>
                <a:lnTo>
                  <a:pt x="4979238" y="5636436"/>
                </a:lnTo>
                <a:lnTo>
                  <a:pt x="0" y="5636436"/>
                </a:lnTo>
                <a:lnTo>
                  <a:pt x="0" y="0"/>
                </a:lnTo>
                <a:close/>
              </a:path>
            </a:pathLst>
          </a:custGeom>
          <a:blipFill>
            <a:blip r:embed="rId5"/>
            <a:stretch>
              <a:fillRect/>
            </a:stretch>
          </a:blipFill>
        </p:spPr>
        <p:txBody>
          <a:bodyPr/>
          <a:lstStyle/>
          <a:p>
            <a:endParaRPr lang="it-IT"/>
          </a:p>
        </p:txBody>
      </p:sp>
      <p:sp>
        <p:nvSpPr>
          <p:cNvPr id="22" name="TextBox 22"/>
          <p:cNvSpPr txBox="1"/>
          <p:nvPr/>
        </p:nvSpPr>
        <p:spPr>
          <a:xfrm>
            <a:off x="1932675" y="1594263"/>
            <a:ext cx="12692617" cy="1190625"/>
          </a:xfrm>
          <a:prstGeom prst="rect">
            <a:avLst/>
          </a:prstGeom>
        </p:spPr>
        <p:txBody>
          <a:bodyPr lIns="0" tIns="0" rIns="0" bIns="0" rtlCol="0" anchor="t">
            <a:spAutoFit/>
          </a:bodyPr>
          <a:lstStyle/>
          <a:p>
            <a:pPr marL="0" lvl="0" indent="0" algn="l">
              <a:lnSpc>
                <a:spcPts val="4799"/>
              </a:lnSpc>
              <a:spcBef>
                <a:spcPct val="0"/>
              </a:spcBef>
            </a:pPr>
            <a:r>
              <a:rPr lang="en-US" sz="3999" b="1" u="none" strike="noStrike" spc="123" dirty="0">
                <a:solidFill>
                  <a:srgbClr val="58267E"/>
                </a:solidFill>
                <a:latin typeface="Playfair Display Heavy"/>
                <a:ea typeface="Playfair Display Heavy"/>
                <a:cs typeface="Playfair Display Heavy"/>
                <a:sym typeface="Playfair Display Heavy"/>
              </a:rPr>
              <a:t>Production of Matrix-Matched Calibration Curves in Saffron Powder</a:t>
            </a:r>
          </a:p>
        </p:txBody>
      </p:sp>
      <p:graphicFrame>
        <p:nvGraphicFramePr>
          <p:cNvPr id="23" name="Table 23"/>
          <p:cNvGraphicFramePr>
            <a:graphicFrameLocks noGrp="1"/>
          </p:cNvGraphicFramePr>
          <p:nvPr>
            <p:extLst>
              <p:ext uri="{D42A27DB-BD31-4B8C-83A1-F6EECF244321}">
                <p14:modId xmlns:p14="http://schemas.microsoft.com/office/powerpoint/2010/main" val="3891477384"/>
              </p:ext>
            </p:extLst>
          </p:nvPr>
        </p:nvGraphicFramePr>
        <p:xfrm>
          <a:off x="6452685" y="3702661"/>
          <a:ext cx="11269839" cy="6065404"/>
        </p:xfrm>
        <a:graphic>
          <a:graphicData uri="http://schemas.openxmlformats.org/drawingml/2006/table">
            <a:tbl>
              <a:tblPr/>
              <a:tblGrid>
                <a:gridCol w="2243208">
                  <a:extLst>
                    <a:ext uri="{9D8B030D-6E8A-4147-A177-3AD203B41FA5}">
                      <a16:colId xmlns:a16="http://schemas.microsoft.com/office/drawing/2014/main" xmlns="" val="20000"/>
                    </a:ext>
                  </a:extLst>
                </a:gridCol>
                <a:gridCol w="4730366">
                  <a:extLst>
                    <a:ext uri="{9D8B030D-6E8A-4147-A177-3AD203B41FA5}">
                      <a16:colId xmlns:a16="http://schemas.microsoft.com/office/drawing/2014/main" xmlns="" val="20001"/>
                    </a:ext>
                  </a:extLst>
                </a:gridCol>
                <a:gridCol w="855763">
                  <a:extLst>
                    <a:ext uri="{9D8B030D-6E8A-4147-A177-3AD203B41FA5}">
                      <a16:colId xmlns:a16="http://schemas.microsoft.com/office/drawing/2014/main" xmlns="" val="20002"/>
                    </a:ext>
                  </a:extLst>
                </a:gridCol>
                <a:gridCol w="1720251">
                  <a:extLst>
                    <a:ext uri="{9D8B030D-6E8A-4147-A177-3AD203B41FA5}">
                      <a16:colId xmlns:a16="http://schemas.microsoft.com/office/drawing/2014/main" xmlns="" val="20003"/>
                    </a:ext>
                  </a:extLst>
                </a:gridCol>
                <a:gridCol w="1720251">
                  <a:extLst>
                    <a:ext uri="{9D8B030D-6E8A-4147-A177-3AD203B41FA5}">
                      <a16:colId xmlns:a16="http://schemas.microsoft.com/office/drawing/2014/main" xmlns="" val="20004"/>
                    </a:ext>
                  </a:extLst>
                </a:gridCol>
              </a:tblGrid>
              <a:tr h="1344108">
                <a:tc>
                  <a:txBody>
                    <a:bodyPr/>
                    <a:lstStyle/>
                    <a:p>
                      <a:pPr algn="just">
                        <a:lnSpc>
                          <a:spcPts val="2439"/>
                        </a:lnSpc>
                        <a:defRPr/>
                      </a:pPr>
                      <a:r>
                        <a:rPr lang="en-US" sz="2200" b="1" dirty="0">
                          <a:solidFill>
                            <a:srgbClr val="FFFFFF"/>
                          </a:solidFill>
                          <a:latin typeface="Poppins Bold"/>
                          <a:ea typeface="Poppins Bold"/>
                          <a:cs typeface="Poppins Bold"/>
                          <a:sym typeface="Poppins Bold"/>
                        </a:rPr>
                        <a:t>Fortification</a:t>
                      </a:r>
                      <a:endParaRPr lang="en-US" sz="22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30A0"/>
                    </a:solidFill>
                  </a:tcPr>
                </a:tc>
                <a:tc>
                  <a:txBody>
                    <a:bodyPr/>
                    <a:lstStyle/>
                    <a:p>
                      <a:pPr algn="l">
                        <a:lnSpc>
                          <a:spcPts val="2439"/>
                        </a:lnSpc>
                        <a:defRPr/>
                      </a:pPr>
                      <a:r>
                        <a:rPr lang="en-US" sz="2200" b="1" dirty="0">
                          <a:solidFill>
                            <a:srgbClr val="FFFFFF"/>
                          </a:solidFill>
                          <a:latin typeface="Poppins Bold"/>
                          <a:ea typeface="Poppins Bold"/>
                          <a:cs typeface="Poppins Bold"/>
                          <a:sym typeface="Poppins Bold"/>
                        </a:rPr>
                        <a:t>Calibration curve equation</a:t>
                      </a:r>
                      <a:endParaRPr lang="en-US" sz="22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30A0"/>
                    </a:solidFill>
                  </a:tcPr>
                </a:tc>
                <a:tc>
                  <a:txBody>
                    <a:bodyPr/>
                    <a:lstStyle/>
                    <a:p>
                      <a:pPr algn="l">
                        <a:lnSpc>
                          <a:spcPts val="2696"/>
                        </a:lnSpc>
                        <a:defRPr/>
                      </a:pPr>
                      <a:r>
                        <a:rPr lang="en-US" sz="2200" b="1" dirty="0">
                          <a:solidFill>
                            <a:srgbClr val="FFFFFF"/>
                          </a:solidFill>
                          <a:latin typeface="Poppins Bold"/>
                          <a:ea typeface="Poppins Bold"/>
                          <a:cs typeface="Poppins Bold"/>
                          <a:sym typeface="Poppins Bold"/>
                        </a:rPr>
                        <a:t>R²</a:t>
                      </a:r>
                      <a:endParaRPr lang="en-US" sz="22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30A0"/>
                    </a:solidFill>
                  </a:tcPr>
                </a:tc>
                <a:tc>
                  <a:txBody>
                    <a:bodyPr/>
                    <a:lstStyle/>
                    <a:p>
                      <a:pPr algn="just">
                        <a:lnSpc>
                          <a:spcPts val="2696"/>
                        </a:lnSpc>
                        <a:defRPr/>
                      </a:pPr>
                      <a:r>
                        <a:rPr lang="en-US" sz="2200" b="1" dirty="0">
                          <a:solidFill>
                            <a:srgbClr val="FFFFFF"/>
                          </a:solidFill>
                          <a:latin typeface="Poppins Bold"/>
                          <a:ea typeface="Poppins Bold"/>
                          <a:cs typeface="Poppins Bold"/>
                          <a:sym typeface="Poppins Bold"/>
                        </a:rPr>
                        <a:t>LOD </a:t>
                      </a:r>
                      <a:endParaRPr lang="en-US" sz="2200" dirty="0"/>
                    </a:p>
                    <a:p>
                      <a:pPr algn="just">
                        <a:lnSpc>
                          <a:spcPts val="2696"/>
                        </a:lnSpc>
                      </a:pPr>
                      <a:r>
                        <a:rPr lang="en-US" sz="2200" b="1" dirty="0">
                          <a:solidFill>
                            <a:srgbClr val="FFFFFF"/>
                          </a:solidFill>
                          <a:latin typeface="Poppins Bold"/>
                          <a:ea typeface="Poppins Bold"/>
                          <a:cs typeface="Poppins Bold"/>
                          <a:sym typeface="Poppins Bold"/>
                        </a:rPr>
                        <a:t>% (w/w)</a:t>
                      </a: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30A0"/>
                    </a:solidFill>
                  </a:tcPr>
                </a:tc>
                <a:tc>
                  <a:txBody>
                    <a:bodyPr/>
                    <a:lstStyle/>
                    <a:p>
                      <a:pPr algn="just">
                        <a:lnSpc>
                          <a:spcPts val="2696"/>
                        </a:lnSpc>
                        <a:defRPr/>
                      </a:pPr>
                      <a:r>
                        <a:rPr lang="en-US" sz="2200" b="1" dirty="0">
                          <a:solidFill>
                            <a:srgbClr val="FFFFFF"/>
                          </a:solidFill>
                          <a:latin typeface="Poppins Bold"/>
                          <a:ea typeface="Poppins Bold"/>
                          <a:cs typeface="Poppins Bold"/>
                          <a:sym typeface="Poppins Bold"/>
                        </a:rPr>
                        <a:t>LOQ </a:t>
                      </a:r>
                      <a:endParaRPr lang="en-US" sz="2200" dirty="0"/>
                    </a:p>
                    <a:p>
                      <a:pPr algn="just">
                        <a:lnSpc>
                          <a:spcPts val="2696"/>
                        </a:lnSpc>
                      </a:pPr>
                      <a:r>
                        <a:rPr lang="en-US" sz="2200" b="1" dirty="0">
                          <a:solidFill>
                            <a:srgbClr val="FFFFFF"/>
                          </a:solidFill>
                          <a:latin typeface="Poppins Bold"/>
                          <a:ea typeface="Poppins Bold"/>
                          <a:cs typeface="Poppins Bold"/>
                          <a:sym typeface="Poppins Bold"/>
                        </a:rPr>
                        <a:t>% (w/w)</a:t>
                      </a: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xmlns="" val="10000"/>
                  </a:ext>
                </a:extLst>
              </a:tr>
              <a:tr h="764569">
                <a:tc gridSpan="5">
                  <a:txBody>
                    <a:bodyPr/>
                    <a:lstStyle/>
                    <a:p>
                      <a:pPr algn="ctr">
                        <a:lnSpc>
                          <a:spcPts val="2439"/>
                        </a:lnSpc>
                        <a:defRPr/>
                      </a:pPr>
                      <a:r>
                        <a:rPr lang="en-US" sz="1800" b="1" dirty="0">
                          <a:solidFill>
                            <a:srgbClr val="003F91"/>
                          </a:solidFill>
                          <a:latin typeface="Poppins Bold"/>
                          <a:ea typeface="Poppins Bold"/>
                          <a:cs typeface="Poppins Bold"/>
                          <a:sym typeface="Poppins Bold"/>
                        </a:rPr>
                        <a:t>Safflower in saffron </a:t>
                      </a:r>
                      <a:endParaRPr lang="en-US" sz="18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Safflower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Safflower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Safflower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Safflower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75594">
                <a:tc>
                  <a:txBody>
                    <a:bodyPr/>
                    <a:lstStyle/>
                    <a:p>
                      <a:pPr algn="just">
                        <a:lnSpc>
                          <a:spcPts val="1797"/>
                        </a:lnSpc>
                        <a:defRPr/>
                      </a:pPr>
                      <a:r>
                        <a:rPr lang="en-US" sz="1800">
                          <a:solidFill>
                            <a:srgbClr val="351F60"/>
                          </a:solidFill>
                          <a:latin typeface="Poppins"/>
                          <a:ea typeface="Poppins"/>
                          <a:cs typeface="Poppins"/>
                          <a:sym typeface="Poppins"/>
                        </a:rPr>
                        <a:t>116/70</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y = 0,0717 (±0,0063) x - 0,1786 (±0,174)</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0,985</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7</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24</a:t>
                      </a:r>
                      <a:endParaRPr lang="en-US" sz="1800"/>
                    </a:p>
                    <a:p>
                      <a:pPr algn="just">
                        <a:lnSpc>
                          <a:spcPts val="1540"/>
                        </a:lnSpc>
                      </a:pP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86034">
                <a:tc>
                  <a:txBody>
                    <a:bodyPr/>
                    <a:lstStyle/>
                    <a:p>
                      <a:pPr algn="just">
                        <a:lnSpc>
                          <a:spcPts val="1540"/>
                        </a:lnSpc>
                        <a:defRPr/>
                      </a:pPr>
                      <a:r>
                        <a:rPr lang="en-US" sz="1800" b="1">
                          <a:solidFill>
                            <a:srgbClr val="351F60"/>
                          </a:solidFill>
                          <a:latin typeface="Poppins Bold"/>
                          <a:ea typeface="Poppins Bold"/>
                          <a:cs typeface="Poppins Bold"/>
                          <a:sym typeface="Poppins Bold"/>
                        </a:rPr>
                        <a:t>446/116</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y = 0,1014 (±0,0067) x  - 0,2633 (± 0,185)</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0,991</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b="1">
                          <a:solidFill>
                            <a:srgbClr val="000000"/>
                          </a:solidFill>
                          <a:latin typeface="Poppins Bold"/>
                          <a:ea typeface="Poppins Bold"/>
                          <a:cs typeface="Poppins Bold"/>
                          <a:sym typeface="Poppins Bold"/>
                        </a:rPr>
                        <a:t>5</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b="1">
                          <a:solidFill>
                            <a:srgbClr val="000000"/>
                          </a:solidFill>
                          <a:latin typeface="Poppins Bold"/>
                          <a:ea typeface="Poppins Bold"/>
                          <a:cs typeface="Poppins Bold"/>
                          <a:sym typeface="Poppins Bold"/>
                        </a:rPr>
                        <a:t>18</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54736">
                <a:tc gridSpan="5">
                  <a:txBody>
                    <a:bodyPr/>
                    <a:lstStyle/>
                    <a:p>
                      <a:pPr algn="ctr">
                        <a:lnSpc>
                          <a:spcPts val="2439"/>
                        </a:lnSpc>
                        <a:defRPr/>
                      </a:pPr>
                      <a:r>
                        <a:rPr lang="en-US" sz="1800" b="1">
                          <a:solidFill>
                            <a:srgbClr val="003F91"/>
                          </a:solidFill>
                          <a:latin typeface="Poppins Bold"/>
                          <a:ea typeface="Poppins Bold"/>
                          <a:cs typeface="Poppins Bold"/>
                          <a:sym typeface="Poppins Bold"/>
                        </a:rPr>
                        <a:t>Turmeric in saffron </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Turmeric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Turmeric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Turmeric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ctr">
                        <a:lnSpc>
                          <a:spcPts val="2439"/>
                        </a:lnSpc>
                        <a:defRPr/>
                      </a:pPr>
                      <a:r>
                        <a:rPr lang="en-US" sz="1900" b="1">
                          <a:solidFill>
                            <a:srgbClr val="003F91"/>
                          </a:solidFill>
                          <a:latin typeface="Poppins Bold"/>
                          <a:ea typeface="Poppins Bold"/>
                          <a:cs typeface="Poppins Bold"/>
                          <a:sym typeface="Poppins Bold"/>
                        </a:rPr>
                        <a:t>Turmeric in saffron </a:t>
                      </a:r>
                      <a:endParaRPr lang="en-US" sz="11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54736">
                <a:tc>
                  <a:txBody>
                    <a:bodyPr/>
                    <a:lstStyle/>
                    <a:p>
                      <a:pPr algn="just">
                        <a:lnSpc>
                          <a:spcPts val="1669"/>
                        </a:lnSpc>
                        <a:defRPr/>
                      </a:pPr>
                      <a:r>
                        <a:rPr lang="en-US" sz="1800" b="1">
                          <a:solidFill>
                            <a:srgbClr val="351F60"/>
                          </a:solidFill>
                          <a:latin typeface="Poppins Bold"/>
                          <a:ea typeface="Poppins Bold"/>
                          <a:cs typeface="Poppins Bold"/>
                          <a:sym typeface="Poppins Bold"/>
                        </a:rPr>
                        <a:t>339/178</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y = 1,4027 (± 0,052) x - 3,5298 (± 1,445)</a:t>
                      </a:r>
                      <a:endParaRPr lang="en-US" sz="1800"/>
                    </a:p>
                    <a:p>
                      <a:pPr algn="just">
                        <a:lnSpc>
                          <a:spcPts val="1540"/>
                        </a:lnSpc>
                      </a:pP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dirty="0" smtClean="0">
                          <a:solidFill>
                            <a:srgbClr val="000000"/>
                          </a:solidFill>
                          <a:latin typeface="Poppins"/>
                          <a:ea typeface="Poppins"/>
                          <a:cs typeface="Poppins"/>
                          <a:sym typeface="Poppins"/>
                        </a:rPr>
                        <a:t>0,997</a:t>
                      </a:r>
                      <a:endParaRPr lang="en-US" sz="18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b="1">
                          <a:solidFill>
                            <a:srgbClr val="000000"/>
                          </a:solidFill>
                          <a:latin typeface="Poppins Bold"/>
                          <a:ea typeface="Poppins Bold"/>
                          <a:cs typeface="Poppins Bold"/>
                          <a:sym typeface="Poppins Bold"/>
                        </a:rPr>
                        <a:t>3</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b="1">
                          <a:solidFill>
                            <a:srgbClr val="000000"/>
                          </a:solidFill>
                          <a:latin typeface="Poppins Bold"/>
                          <a:ea typeface="Poppins Bold"/>
                          <a:cs typeface="Poppins Bold"/>
                          <a:sym typeface="Poppins Bold"/>
                        </a:rPr>
                        <a:t>10</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85627">
                <a:tc>
                  <a:txBody>
                    <a:bodyPr/>
                    <a:lstStyle/>
                    <a:p>
                      <a:pPr algn="just">
                        <a:lnSpc>
                          <a:spcPts val="1540"/>
                        </a:lnSpc>
                        <a:defRPr/>
                      </a:pPr>
                      <a:r>
                        <a:rPr lang="en-US" sz="1800">
                          <a:solidFill>
                            <a:srgbClr val="351F60"/>
                          </a:solidFill>
                          <a:latin typeface="Poppins"/>
                          <a:ea typeface="Poppins"/>
                          <a:cs typeface="Poppins"/>
                          <a:sym typeface="Poppins"/>
                        </a:rPr>
                        <a:t>368/285</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y = 4,2545 (± 0,253) x- 5,9038 (± 0,965)</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0,993</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a:solidFill>
                            <a:srgbClr val="000000"/>
                          </a:solidFill>
                          <a:latin typeface="Poppins"/>
                          <a:ea typeface="Poppins"/>
                          <a:cs typeface="Poppins"/>
                          <a:sym typeface="Poppins"/>
                        </a:rPr>
                        <a:t>5</a:t>
                      </a:r>
                      <a:endParaRPr lang="en-US" sz="180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just">
                        <a:lnSpc>
                          <a:spcPts val="1540"/>
                        </a:lnSpc>
                        <a:defRPr/>
                      </a:pPr>
                      <a:r>
                        <a:rPr lang="en-US" sz="1800" dirty="0">
                          <a:solidFill>
                            <a:srgbClr val="000000"/>
                          </a:solidFill>
                          <a:latin typeface="Poppins"/>
                          <a:ea typeface="Poppins"/>
                          <a:cs typeface="Poppins"/>
                          <a:sym typeface="Poppins"/>
                        </a:rPr>
                        <a:t>16</a:t>
                      </a:r>
                      <a:endParaRPr lang="en-US" sz="18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24" name="CasellaDiTesto 23"/>
          <p:cNvSpPr txBox="1"/>
          <p:nvPr/>
        </p:nvSpPr>
        <p:spPr>
          <a:xfrm>
            <a:off x="6019800" y="9892144"/>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6738325" y="0"/>
            <a:ext cx="11549675" cy="5072232"/>
          </a:xfrm>
          <a:custGeom>
            <a:avLst/>
            <a:gdLst/>
            <a:ahLst/>
            <a:cxnLst/>
            <a:rect l="l" t="t" r="r" b="b"/>
            <a:pathLst>
              <a:path w="11549675" h="5072232">
                <a:moveTo>
                  <a:pt x="0" y="5072232"/>
                </a:moveTo>
                <a:lnTo>
                  <a:pt x="11549675" y="5072232"/>
                </a:lnTo>
                <a:lnTo>
                  <a:pt x="11549675" y="0"/>
                </a:lnTo>
                <a:lnTo>
                  <a:pt x="0" y="0"/>
                </a:lnTo>
                <a:lnTo>
                  <a:pt x="0" y="5072232"/>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sp>
        <p:nvSpPr>
          <p:cNvPr id="3" name="TextBox 3"/>
          <p:cNvSpPr txBox="1"/>
          <p:nvPr/>
        </p:nvSpPr>
        <p:spPr>
          <a:xfrm>
            <a:off x="1671595" y="5694709"/>
            <a:ext cx="2794600" cy="1042213"/>
          </a:xfrm>
          <a:prstGeom prst="rect">
            <a:avLst/>
          </a:prstGeom>
        </p:spPr>
        <p:txBody>
          <a:bodyPr lIns="0" tIns="0" rIns="0" bIns="0" rtlCol="0" anchor="t">
            <a:spAutoFit/>
          </a:bodyPr>
          <a:lstStyle/>
          <a:p>
            <a:pPr algn="ctr">
              <a:lnSpc>
                <a:spcPts val="2766"/>
              </a:lnSpc>
              <a:spcBef>
                <a:spcPct val="0"/>
              </a:spcBef>
            </a:pPr>
            <a:r>
              <a:rPr lang="en-US" sz="1975" b="1">
                <a:solidFill>
                  <a:srgbClr val="FFFFFF"/>
                </a:solidFill>
                <a:latin typeface="Poppins Bold"/>
                <a:ea typeface="Poppins Bold"/>
                <a:cs typeface="Poppins Bold"/>
                <a:sym typeface="Poppins Bold"/>
              </a:rPr>
              <a:t>Candidate markers for turmeric to be further investigated:</a:t>
            </a:r>
          </a:p>
        </p:txBody>
      </p:sp>
      <p:sp>
        <p:nvSpPr>
          <p:cNvPr id="4" name="TextBox 4"/>
          <p:cNvSpPr txBox="1"/>
          <p:nvPr/>
        </p:nvSpPr>
        <p:spPr>
          <a:xfrm>
            <a:off x="5392443" y="5694897"/>
            <a:ext cx="2794600" cy="1042075"/>
          </a:xfrm>
          <a:prstGeom prst="rect">
            <a:avLst/>
          </a:prstGeom>
        </p:spPr>
        <p:txBody>
          <a:bodyPr lIns="0" tIns="0" rIns="0" bIns="0" rtlCol="0" anchor="t">
            <a:spAutoFit/>
          </a:bodyPr>
          <a:lstStyle/>
          <a:p>
            <a:pPr algn="ctr">
              <a:lnSpc>
                <a:spcPts val="2773"/>
              </a:lnSpc>
              <a:spcBef>
                <a:spcPct val="0"/>
              </a:spcBef>
            </a:pPr>
            <a:r>
              <a:rPr lang="en-US" sz="1981" b="1">
                <a:solidFill>
                  <a:srgbClr val="FFFFFF"/>
                </a:solidFill>
                <a:latin typeface="Poppins Bold"/>
                <a:ea typeface="Poppins Bold"/>
                <a:cs typeface="Poppins Bold"/>
                <a:sym typeface="Poppins Bold"/>
              </a:rPr>
              <a:t>Candidate markers for safflower to be further investigated:</a:t>
            </a:r>
          </a:p>
        </p:txBody>
      </p:sp>
      <p:sp>
        <p:nvSpPr>
          <p:cNvPr id="5" name="TextBox 5"/>
          <p:cNvSpPr txBox="1"/>
          <p:nvPr/>
        </p:nvSpPr>
        <p:spPr>
          <a:xfrm>
            <a:off x="9051724" y="6839854"/>
            <a:ext cx="2513489" cy="1522723"/>
          </a:xfrm>
          <a:prstGeom prst="rect">
            <a:avLst/>
          </a:prstGeom>
        </p:spPr>
        <p:txBody>
          <a:bodyPr lIns="0" tIns="0" rIns="0" bIns="0" rtlCol="0" anchor="t">
            <a:spAutoFit/>
          </a:bodyPr>
          <a:lstStyle/>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116,2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198,2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296,2</a:t>
            </a:r>
          </a:p>
          <a:p>
            <a:pPr marL="516284" lvl="2" indent="-172095" algn="l">
              <a:lnSpc>
                <a:spcPts val="2934"/>
              </a:lnSpc>
              <a:buAutoNum type="romanLcPeriod"/>
            </a:pPr>
            <a:r>
              <a:rPr lang="en-US" sz="2445" b="1">
                <a:solidFill>
                  <a:srgbClr val="FFFFFF"/>
                </a:solidFill>
                <a:latin typeface="Calibri (MS) Bold"/>
                <a:ea typeface="Calibri (MS) Bold"/>
                <a:cs typeface="Calibri (MS) Bold"/>
                <a:sym typeface="Calibri (MS) Bold"/>
              </a:rPr>
              <a:t>446,4</a:t>
            </a:r>
          </a:p>
        </p:txBody>
      </p:sp>
      <p:grpSp>
        <p:nvGrpSpPr>
          <p:cNvPr id="6" name="Group 6"/>
          <p:cNvGrpSpPr/>
          <p:nvPr/>
        </p:nvGrpSpPr>
        <p:grpSpPr>
          <a:xfrm>
            <a:off x="13619638" y="281448"/>
            <a:ext cx="4315824" cy="5179252"/>
            <a:chOff x="110180" y="0"/>
            <a:chExt cx="5754432" cy="6905670"/>
          </a:xfrm>
        </p:grpSpPr>
        <p:grpSp>
          <p:nvGrpSpPr>
            <p:cNvPr id="7" name="Group 7"/>
            <p:cNvGrpSpPr/>
            <p:nvPr/>
          </p:nvGrpSpPr>
          <p:grpSpPr>
            <a:xfrm>
              <a:off x="917027" y="310745"/>
              <a:ext cx="4616447" cy="6594925"/>
              <a:chOff x="0" y="0"/>
              <a:chExt cx="4445000" cy="6350000"/>
            </a:xfrm>
          </p:grpSpPr>
          <p:sp>
            <p:nvSpPr>
              <p:cNvPr id="8" name="Freeform 8"/>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9" name="Group 9"/>
            <p:cNvGrpSpPr/>
            <p:nvPr/>
          </p:nvGrpSpPr>
          <p:grpSpPr>
            <a:xfrm>
              <a:off x="1091765" y="560371"/>
              <a:ext cx="4266971" cy="6095672"/>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6809" r="-56809"/>
                </a:stretch>
              </a:blipFill>
            </p:spPr>
            <p:txBody>
              <a:bodyPr/>
              <a:lstStyle/>
              <a:p>
                <a:endParaRPr lang="it-IT"/>
              </a:p>
            </p:txBody>
          </p:sp>
        </p:grpSp>
        <p:grpSp>
          <p:nvGrpSpPr>
            <p:cNvPr id="11" name="Group 11"/>
            <p:cNvGrpSpPr/>
            <p:nvPr/>
          </p:nvGrpSpPr>
          <p:grpSpPr>
            <a:xfrm>
              <a:off x="136814" y="0"/>
              <a:ext cx="5727798" cy="1659442"/>
              <a:chOff x="0" y="0"/>
              <a:chExt cx="1402747" cy="406400"/>
            </a:xfrm>
          </p:grpSpPr>
          <p:sp>
            <p:nvSpPr>
              <p:cNvPr id="12" name="Freeform 12"/>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3" name="TextBox 13"/>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17" name="TextBox 17"/>
            <p:cNvSpPr txBox="1"/>
            <p:nvPr/>
          </p:nvSpPr>
          <p:spPr>
            <a:xfrm>
              <a:off x="1350772" y="147472"/>
              <a:ext cx="3661839" cy="1244754"/>
            </a:xfrm>
            <a:prstGeom prst="rect">
              <a:avLst/>
            </a:prstGeom>
          </p:spPr>
          <p:txBody>
            <a:bodyPr lIns="0" tIns="0" rIns="0" bIns="0" rtlCol="0" anchor="t">
              <a:spAutoFit/>
            </a:bodyPr>
            <a:lstStyle/>
            <a:p>
              <a:pPr algn="just">
                <a:lnSpc>
                  <a:spcPts val="3110"/>
                </a:lnSpc>
              </a:pPr>
              <a:r>
                <a:rPr lang="en-US" sz="2222">
                  <a:solidFill>
                    <a:srgbClr val="FFFFFF"/>
                  </a:solidFill>
                  <a:latin typeface="Poppins"/>
                  <a:ea typeface="Poppins"/>
                  <a:cs typeface="Poppins"/>
                  <a:sym typeface="Poppins"/>
                </a:rPr>
                <a:t>Food authenticity:</a:t>
              </a:r>
            </a:p>
            <a:p>
              <a:pPr algn="just">
                <a:lnSpc>
                  <a:spcPts val="2150"/>
                </a:lnSpc>
                <a:spcBef>
                  <a:spcPct val="0"/>
                </a:spcBef>
              </a:pPr>
              <a:r>
                <a:rPr lang="en-US" sz="1535">
                  <a:solidFill>
                    <a:srgbClr val="FFFFFF"/>
                  </a:solidFill>
                  <a:latin typeface="Poppins"/>
                  <a:ea typeface="Poppins"/>
                  <a:cs typeface="Poppins"/>
                  <a:sym typeface="Poppins"/>
                </a:rPr>
                <a:t> detection of adulterated </a:t>
              </a:r>
              <a:r>
                <a:rPr lang="en-US" sz="1535" b="1">
                  <a:solidFill>
                    <a:srgbClr val="FFFFFF"/>
                  </a:solidFill>
                  <a:latin typeface="Poppins Bold"/>
                  <a:ea typeface="Poppins Bold"/>
                  <a:cs typeface="Poppins Bold"/>
                  <a:sym typeface="Poppins Bold"/>
                </a:rPr>
                <a:t>saffron</a:t>
              </a:r>
              <a:r>
                <a:rPr lang="en-US" sz="1535">
                  <a:solidFill>
                    <a:srgbClr val="FFFFFF"/>
                  </a:solidFill>
                  <a:latin typeface="Poppins"/>
                  <a:ea typeface="Poppins"/>
                  <a:cs typeface="Poppins"/>
                  <a:sym typeface="Poppins"/>
                </a:rPr>
                <a:t> by</a:t>
              </a:r>
              <a:r>
                <a:rPr lang="en-US" sz="1535" b="1">
                  <a:solidFill>
                    <a:srgbClr val="FFFFFF"/>
                  </a:solidFill>
                  <a:latin typeface="Poppins Bold"/>
                  <a:ea typeface="Poppins Bold"/>
                  <a:cs typeface="Poppins Bold"/>
                  <a:sym typeface="Poppins Bold"/>
                </a:rPr>
                <a:t> low-cost spices</a:t>
              </a:r>
              <a:r>
                <a:rPr lang="en-US" sz="1535">
                  <a:solidFill>
                    <a:srgbClr val="FFFFFF"/>
                  </a:solidFill>
                  <a:latin typeface="Poppins"/>
                  <a:ea typeface="Poppins"/>
                  <a:cs typeface="Poppins"/>
                  <a:sym typeface="Poppins"/>
                </a:rPr>
                <a:t>  </a:t>
              </a:r>
            </a:p>
          </p:txBody>
        </p:sp>
        <p:sp>
          <p:nvSpPr>
            <p:cNvPr id="18" name="TextBox 18"/>
            <p:cNvSpPr txBox="1"/>
            <p:nvPr/>
          </p:nvSpPr>
          <p:spPr>
            <a:xfrm>
              <a:off x="428936" y="512463"/>
              <a:ext cx="288081" cy="598455"/>
            </a:xfrm>
            <a:prstGeom prst="rect">
              <a:avLst/>
            </a:prstGeom>
          </p:spPr>
          <p:txBody>
            <a:bodyPr lIns="0" tIns="0" rIns="0" bIns="0" rtlCol="0" anchor="t">
              <a:spAutoFit/>
            </a:bodyPr>
            <a:lstStyle/>
            <a:p>
              <a:pPr algn="ctr">
                <a:lnSpc>
                  <a:spcPts val="3514"/>
                </a:lnSpc>
                <a:spcBef>
                  <a:spcPct val="0"/>
                </a:spcBef>
              </a:pPr>
              <a:endParaRPr lang="en-US" sz="2196" b="1" dirty="0">
                <a:solidFill>
                  <a:srgbClr val="F5F7FA"/>
                </a:solidFill>
                <a:latin typeface="Raleway 1 Bold"/>
                <a:ea typeface="Raleway 1 Bold"/>
                <a:cs typeface="Raleway 1 Bold"/>
                <a:sym typeface="Raleway 1 Bold"/>
              </a:endParaRPr>
            </a:p>
          </p:txBody>
        </p:sp>
      </p:grpSp>
      <p:sp>
        <p:nvSpPr>
          <p:cNvPr id="20" name="TextBox 20"/>
          <p:cNvSpPr txBox="1"/>
          <p:nvPr/>
        </p:nvSpPr>
        <p:spPr>
          <a:xfrm>
            <a:off x="471819" y="818810"/>
            <a:ext cx="13108530" cy="962025"/>
          </a:xfrm>
          <a:prstGeom prst="rect">
            <a:avLst/>
          </a:prstGeom>
        </p:spPr>
        <p:txBody>
          <a:bodyPr lIns="0" tIns="0" rIns="0" bIns="0" rtlCol="0" anchor="t">
            <a:spAutoFit/>
          </a:bodyPr>
          <a:lstStyle/>
          <a:p>
            <a:pPr marL="0" lvl="0" indent="0" algn="l">
              <a:lnSpc>
                <a:spcPts val="7679"/>
              </a:lnSpc>
              <a:spcBef>
                <a:spcPct val="0"/>
              </a:spcBef>
            </a:pPr>
            <a:r>
              <a:rPr lang="en-US" sz="6399" b="1" spc="198" dirty="0">
                <a:solidFill>
                  <a:srgbClr val="003F91"/>
                </a:solidFill>
                <a:latin typeface="Playfair Display Heavy"/>
                <a:ea typeface="Playfair Display Heavy"/>
                <a:cs typeface="Playfair Display Heavy"/>
                <a:sym typeface="Playfair Display Heavy"/>
              </a:rPr>
              <a:t>Results </a:t>
            </a:r>
          </a:p>
        </p:txBody>
      </p:sp>
      <p:grpSp>
        <p:nvGrpSpPr>
          <p:cNvPr id="21" name="Group 21"/>
          <p:cNvGrpSpPr/>
          <p:nvPr/>
        </p:nvGrpSpPr>
        <p:grpSpPr>
          <a:xfrm>
            <a:off x="197873" y="5079755"/>
            <a:ext cx="14092427" cy="5181175"/>
            <a:chOff x="0" y="0"/>
            <a:chExt cx="3711586" cy="1364589"/>
          </a:xfrm>
        </p:grpSpPr>
        <p:sp>
          <p:nvSpPr>
            <p:cNvPr id="22" name="Freeform 22"/>
            <p:cNvSpPr/>
            <p:nvPr/>
          </p:nvSpPr>
          <p:spPr>
            <a:xfrm>
              <a:off x="0" y="0"/>
              <a:ext cx="3711585" cy="1364589"/>
            </a:xfrm>
            <a:custGeom>
              <a:avLst/>
              <a:gdLst/>
              <a:ahLst/>
              <a:cxnLst/>
              <a:rect l="l" t="t" r="r" b="b"/>
              <a:pathLst>
                <a:path w="3711585" h="1364589">
                  <a:moveTo>
                    <a:pt x="28018" y="0"/>
                  </a:moveTo>
                  <a:lnTo>
                    <a:pt x="3683568" y="0"/>
                  </a:lnTo>
                  <a:cubicBezTo>
                    <a:pt x="3699042" y="0"/>
                    <a:pt x="3711585" y="12544"/>
                    <a:pt x="3711585" y="28018"/>
                  </a:cubicBezTo>
                  <a:lnTo>
                    <a:pt x="3711585" y="1336572"/>
                  </a:lnTo>
                  <a:cubicBezTo>
                    <a:pt x="3711585" y="1344002"/>
                    <a:pt x="3708634" y="1351129"/>
                    <a:pt x="3703379" y="1356383"/>
                  </a:cubicBezTo>
                  <a:cubicBezTo>
                    <a:pt x="3698125" y="1361637"/>
                    <a:pt x="3690998" y="1364589"/>
                    <a:pt x="3683568" y="1364589"/>
                  </a:cubicBezTo>
                  <a:lnTo>
                    <a:pt x="28018" y="1364589"/>
                  </a:lnTo>
                  <a:cubicBezTo>
                    <a:pt x="20587" y="1364589"/>
                    <a:pt x="13461" y="1361637"/>
                    <a:pt x="8206" y="1356383"/>
                  </a:cubicBezTo>
                  <a:cubicBezTo>
                    <a:pt x="2952" y="1351129"/>
                    <a:pt x="0" y="1344002"/>
                    <a:pt x="0" y="1336572"/>
                  </a:cubicBezTo>
                  <a:lnTo>
                    <a:pt x="0" y="28018"/>
                  </a:lnTo>
                  <a:cubicBezTo>
                    <a:pt x="0" y="20587"/>
                    <a:pt x="2952" y="13461"/>
                    <a:pt x="8206" y="8206"/>
                  </a:cubicBezTo>
                  <a:cubicBezTo>
                    <a:pt x="13461" y="2952"/>
                    <a:pt x="20587" y="0"/>
                    <a:pt x="28018" y="0"/>
                  </a:cubicBezTo>
                  <a:close/>
                </a:path>
              </a:pathLst>
            </a:custGeom>
            <a:solidFill>
              <a:srgbClr val="FFFFFF"/>
            </a:solidFill>
          </p:spPr>
          <p:txBody>
            <a:bodyPr/>
            <a:lstStyle/>
            <a:p>
              <a:endParaRPr lang="it-IT"/>
            </a:p>
          </p:txBody>
        </p:sp>
        <p:sp>
          <p:nvSpPr>
            <p:cNvPr id="23" name="TextBox 23"/>
            <p:cNvSpPr txBox="1"/>
            <p:nvPr/>
          </p:nvSpPr>
          <p:spPr>
            <a:xfrm>
              <a:off x="0" y="-76200"/>
              <a:ext cx="3711586" cy="1440789"/>
            </a:xfrm>
            <a:prstGeom prst="rect">
              <a:avLst/>
            </a:prstGeom>
          </p:spPr>
          <p:txBody>
            <a:bodyPr lIns="50800" tIns="50800" rIns="50800" bIns="50800" rtlCol="0" anchor="ctr"/>
            <a:lstStyle/>
            <a:p>
              <a:pPr algn="ctr">
                <a:lnSpc>
                  <a:spcPts val="3507"/>
                </a:lnSpc>
              </a:pPr>
              <a:endParaRPr/>
            </a:p>
          </p:txBody>
        </p:sp>
      </p:grpSp>
      <p:sp>
        <p:nvSpPr>
          <p:cNvPr id="25" name="TextBox 25"/>
          <p:cNvSpPr txBox="1"/>
          <p:nvPr/>
        </p:nvSpPr>
        <p:spPr>
          <a:xfrm>
            <a:off x="3933394" y="1645529"/>
            <a:ext cx="10236660" cy="577530"/>
          </a:xfrm>
          <a:prstGeom prst="rect">
            <a:avLst/>
          </a:prstGeom>
        </p:spPr>
        <p:txBody>
          <a:bodyPr lIns="0" tIns="0" rIns="0" bIns="0" rtlCol="0" anchor="t">
            <a:spAutoFit/>
          </a:bodyPr>
          <a:lstStyle/>
          <a:p>
            <a:pPr marL="0" lvl="0" indent="0" algn="l">
              <a:lnSpc>
                <a:spcPts val="4799"/>
              </a:lnSpc>
              <a:spcBef>
                <a:spcPct val="0"/>
              </a:spcBef>
            </a:pPr>
            <a:r>
              <a:rPr lang="en-US" sz="3999" b="1" u="none" strike="noStrike" spc="123" dirty="0">
                <a:solidFill>
                  <a:srgbClr val="58267E"/>
                </a:solidFill>
                <a:latin typeface="Playfair Display Heavy"/>
                <a:ea typeface="Playfair Display Heavy"/>
                <a:cs typeface="Playfair Display Heavy"/>
                <a:sym typeface="Playfair Display Heavy"/>
              </a:rPr>
              <a:t>Recovery Assessment, </a:t>
            </a:r>
          </a:p>
        </p:txBody>
      </p:sp>
      <p:sp>
        <p:nvSpPr>
          <p:cNvPr id="26" name="TextBox 26"/>
          <p:cNvSpPr txBox="1"/>
          <p:nvPr/>
        </p:nvSpPr>
        <p:spPr>
          <a:xfrm>
            <a:off x="1129828" y="3883985"/>
            <a:ext cx="12029304" cy="3783087"/>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t">
            <a:spAutoFit/>
          </a:bodyPr>
          <a:lstStyle/>
          <a:p>
            <a:pPr algn="ctr">
              <a:lnSpc>
                <a:spcPts val="4000"/>
              </a:lnSpc>
              <a:spcBef>
                <a:spcPct val="0"/>
              </a:spcBef>
            </a:pPr>
            <a:r>
              <a:rPr lang="en-US" sz="3200" dirty="0">
                <a:solidFill>
                  <a:srgbClr val="000000"/>
                </a:solidFill>
                <a:latin typeface="Poppins"/>
                <a:ea typeface="Poppins"/>
                <a:cs typeface="Poppins"/>
                <a:sym typeface="Poppins"/>
              </a:rPr>
              <a:t>Recovery experiments were performed on three replicated samples at 20% level each, and recoveries were in the range </a:t>
            </a:r>
            <a:r>
              <a:rPr lang="en-US" sz="3200" dirty="0" smtClean="0">
                <a:solidFill>
                  <a:srgbClr val="000000"/>
                </a:solidFill>
                <a:latin typeface="Poppins"/>
                <a:ea typeface="Poppins"/>
                <a:cs typeface="Poppins"/>
                <a:sym typeface="Poppins"/>
              </a:rPr>
              <a:t>53-66%</a:t>
            </a:r>
          </a:p>
          <a:p>
            <a:pPr algn="ctr">
              <a:lnSpc>
                <a:spcPts val="3507"/>
              </a:lnSpc>
              <a:spcBef>
                <a:spcPct val="0"/>
              </a:spcBef>
            </a:pPr>
            <a:endParaRPr lang="en-US" sz="3200" dirty="0" smtClean="0">
              <a:solidFill>
                <a:srgbClr val="000000"/>
              </a:solidFill>
              <a:latin typeface="Poppins"/>
              <a:ea typeface="Poppins"/>
              <a:cs typeface="Poppins"/>
              <a:sym typeface="Poppins"/>
            </a:endParaRPr>
          </a:p>
          <a:p>
            <a:pPr algn="ctr">
              <a:lnSpc>
                <a:spcPts val="3507"/>
              </a:lnSpc>
              <a:spcBef>
                <a:spcPct val="0"/>
              </a:spcBef>
            </a:pPr>
            <a:endParaRPr lang="en-US" sz="3200" b="1" dirty="0">
              <a:solidFill>
                <a:srgbClr val="000000"/>
              </a:solidFill>
              <a:latin typeface="Poppins"/>
              <a:ea typeface="Poppins"/>
              <a:cs typeface="Poppins"/>
              <a:sym typeface="Poppins"/>
            </a:endParaRPr>
          </a:p>
          <a:p>
            <a:pPr algn="ctr">
              <a:lnSpc>
                <a:spcPts val="3507"/>
              </a:lnSpc>
              <a:spcBef>
                <a:spcPct val="0"/>
              </a:spcBef>
            </a:pPr>
            <a:r>
              <a:rPr lang="en-US" sz="3200" b="1" dirty="0">
                <a:solidFill>
                  <a:srgbClr val="000000"/>
                </a:solidFill>
                <a:latin typeface="Poppins"/>
                <a:ea typeface="Poppins"/>
                <a:cs typeface="Poppins"/>
                <a:sym typeface="Poppins"/>
              </a:rPr>
              <a:t>53 ± 4%  </a:t>
            </a:r>
            <a:r>
              <a:rPr lang="en-US" sz="3200" dirty="0">
                <a:solidFill>
                  <a:srgbClr val="000000"/>
                </a:solidFill>
                <a:latin typeface="Poppins"/>
                <a:ea typeface="Poppins"/>
                <a:cs typeface="Poppins"/>
                <a:sym typeface="Poppins"/>
              </a:rPr>
              <a:t>monitored  marker 339 (tracing for turmeric</a:t>
            </a:r>
            <a:r>
              <a:rPr lang="en-US" sz="3200" dirty="0" smtClean="0">
                <a:solidFill>
                  <a:srgbClr val="000000"/>
                </a:solidFill>
                <a:latin typeface="Poppins"/>
                <a:ea typeface="Poppins"/>
                <a:cs typeface="Poppins"/>
                <a:sym typeface="Poppins"/>
              </a:rPr>
              <a:t>)</a:t>
            </a:r>
          </a:p>
          <a:p>
            <a:pPr algn="ctr">
              <a:lnSpc>
                <a:spcPts val="3507"/>
              </a:lnSpc>
              <a:spcBef>
                <a:spcPct val="0"/>
              </a:spcBef>
            </a:pPr>
            <a:endParaRPr lang="en-US" sz="3200" dirty="0">
              <a:solidFill>
                <a:srgbClr val="000000"/>
              </a:solidFill>
              <a:latin typeface="Poppins"/>
              <a:ea typeface="Poppins"/>
              <a:cs typeface="Poppins"/>
              <a:sym typeface="Poppins"/>
            </a:endParaRPr>
          </a:p>
          <a:p>
            <a:pPr algn="ctr">
              <a:lnSpc>
                <a:spcPts val="3507"/>
              </a:lnSpc>
              <a:spcBef>
                <a:spcPct val="0"/>
              </a:spcBef>
            </a:pPr>
            <a:r>
              <a:rPr lang="en-US" sz="3200" b="1" dirty="0" smtClean="0">
                <a:solidFill>
                  <a:srgbClr val="000000"/>
                </a:solidFill>
                <a:latin typeface="Poppins"/>
                <a:ea typeface="Poppins"/>
                <a:cs typeface="Poppins"/>
                <a:sym typeface="Poppins"/>
              </a:rPr>
              <a:t>66 </a:t>
            </a:r>
            <a:r>
              <a:rPr lang="en-US" sz="3200" b="1" dirty="0">
                <a:solidFill>
                  <a:srgbClr val="000000"/>
                </a:solidFill>
                <a:latin typeface="Poppins"/>
                <a:ea typeface="Poppins"/>
                <a:cs typeface="Poppins"/>
                <a:sym typeface="Poppins"/>
              </a:rPr>
              <a:t>± 5% </a:t>
            </a:r>
            <a:r>
              <a:rPr lang="en-US" sz="3200" dirty="0" smtClean="0">
                <a:solidFill>
                  <a:srgbClr val="000000"/>
                </a:solidFill>
                <a:latin typeface="Poppins"/>
                <a:ea typeface="Poppins"/>
                <a:cs typeface="Poppins"/>
                <a:sym typeface="Poppins"/>
              </a:rPr>
              <a:t>monitored </a:t>
            </a:r>
            <a:r>
              <a:rPr lang="en-US" sz="3200" dirty="0">
                <a:solidFill>
                  <a:srgbClr val="000000"/>
                </a:solidFill>
                <a:latin typeface="Poppins"/>
                <a:ea typeface="Poppins"/>
                <a:cs typeface="Poppins"/>
                <a:sym typeface="Poppins"/>
              </a:rPr>
              <a:t>marker 446 (tracing for </a:t>
            </a:r>
            <a:r>
              <a:rPr lang="en-US" sz="3200" dirty="0" smtClean="0">
                <a:solidFill>
                  <a:srgbClr val="000000"/>
                </a:solidFill>
                <a:latin typeface="Poppins"/>
                <a:ea typeface="Poppins"/>
                <a:cs typeface="Poppins"/>
                <a:sym typeface="Poppins"/>
              </a:rPr>
              <a:t>safflower) </a:t>
            </a:r>
          </a:p>
        </p:txBody>
      </p:sp>
      <p:sp>
        <p:nvSpPr>
          <p:cNvPr id="28" name="Freeform 28"/>
          <p:cNvSpPr/>
          <p:nvPr/>
        </p:nvSpPr>
        <p:spPr>
          <a:xfrm>
            <a:off x="11353394" y="7215482"/>
            <a:ext cx="6934606" cy="3045448"/>
          </a:xfrm>
          <a:custGeom>
            <a:avLst/>
            <a:gdLst/>
            <a:ahLst/>
            <a:cxnLst/>
            <a:rect l="l" t="t" r="r" b="b"/>
            <a:pathLst>
              <a:path w="6934606" h="3045448">
                <a:moveTo>
                  <a:pt x="0" y="0"/>
                </a:moveTo>
                <a:lnTo>
                  <a:pt x="6934606" y="0"/>
                </a:lnTo>
                <a:lnTo>
                  <a:pt x="6934606" y="3045448"/>
                </a:lnTo>
                <a:lnTo>
                  <a:pt x="0" y="30454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sp>
        <p:nvSpPr>
          <p:cNvPr id="24" name="CasellaDiTesto 23"/>
          <p:cNvSpPr txBox="1"/>
          <p:nvPr/>
        </p:nvSpPr>
        <p:spPr>
          <a:xfrm>
            <a:off x="5596243" y="9632044"/>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2404" y="1118086"/>
            <a:ext cx="5538632" cy="669863"/>
          </a:xfrm>
          <a:prstGeom prst="rect">
            <a:avLst/>
          </a:prstGeom>
        </p:spPr>
        <p:txBody>
          <a:bodyPr wrap="none">
            <a:spAutoFit/>
          </a:bodyPr>
          <a:lstStyle/>
          <a:p>
            <a:pPr lvl="0">
              <a:lnSpc>
                <a:spcPts val="4799"/>
              </a:lnSpc>
              <a:spcBef>
                <a:spcPct val="0"/>
              </a:spcBef>
            </a:pPr>
            <a:r>
              <a:rPr lang="en-US" sz="3999" b="1" spc="123" dirty="0" err="1">
                <a:solidFill>
                  <a:srgbClr val="58267E"/>
                </a:solidFill>
                <a:latin typeface="Playfair Display Heavy"/>
                <a:ea typeface="Playfair Display Heavy"/>
                <a:cs typeface="Playfair Display Heavy"/>
                <a:sym typeface="Playfair Display Heavy"/>
              </a:rPr>
              <a:t>Greeness</a:t>
            </a:r>
            <a:r>
              <a:rPr lang="en-US" sz="3999" b="1" spc="123" dirty="0">
                <a:solidFill>
                  <a:srgbClr val="58267E"/>
                </a:solidFill>
                <a:latin typeface="Playfair Display Heavy"/>
                <a:ea typeface="Playfair Display Heavy"/>
                <a:cs typeface="Playfair Display Heavy"/>
                <a:sym typeface="Playfair Display Heavy"/>
              </a:rPr>
              <a:t> assessment</a:t>
            </a:r>
          </a:p>
        </p:txBody>
      </p:sp>
      <p:grpSp>
        <p:nvGrpSpPr>
          <p:cNvPr id="3" name="Group 6"/>
          <p:cNvGrpSpPr/>
          <p:nvPr/>
        </p:nvGrpSpPr>
        <p:grpSpPr>
          <a:xfrm>
            <a:off x="14477999" y="84736"/>
            <a:ext cx="3623423" cy="3915764"/>
            <a:chOff x="110180" y="0"/>
            <a:chExt cx="5754432" cy="6905670"/>
          </a:xfrm>
        </p:grpSpPr>
        <p:grpSp>
          <p:nvGrpSpPr>
            <p:cNvPr id="4" name="Group 7"/>
            <p:cNvGrpSpPr/>
            <p:nvPr/>
          </p:nvGrpSpPr>
          <p:grpSpPr>
            <a:xfrm>
              <a:off x="917027" y="310745"/>
              <a:ext cx="4616447" cy="6594925"/>
              <a:chOff x="0" y="0"/>
              <a:chExt cx="4445000" cy="6350000"/>
            </a:xfrm>
          </p:grpSpPr>
          <p:sp>
            <p:nvSpPr>
              <p:cNvPr id="13" name="Freeform 8"/>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5" name="Group 9"/>
            <p:cNvGrpSpPr/>
            <p:nvPr/>
          </p:nvGrpSpPr>
          <p:grpSpPr>
            <a:xfrm>
              <a:off x="1091765" y="560371"/>
              <a:ext cx="4266971" cy="6095672"/>
              <a:chOff x="0" y="0"/>
              <a:chExt cx="4445000" cy="6350000"/>
            </a:xfrm>
          </p:grpSpPr>
          <p:sp>
            <p:nvSpPr>
              <p:cNvPr id="12"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56809" r="-56809"/>
                </a:stretch>
              </a:blipFill>
            </p:spPr>
            <p:txBody>
              <a:bodyPr/>
              <a:lstStyle/>
              <a:p>
                <a:endParaRPr lang="it-IT"/>
              </a:p>
            </p:txBody>
          </p:sp>
        </p:grpSp>
        <p:grpSp>
          <p:nvGrpSpPr>
            <p:cNvPr id="6" name="Group 11"/>
            <p:cNvGrpSpPr/>
            <p:nvPr/>
          </p:nvGrpSpPr>
          <p:grpSpPr>
            <a:xfrm>
              <a:off x="136814" y="0"/>
              <a:ext cx="5727798" cy="1659442"/>
              <a:chOff x="0" y="0"/>
              <a:chExt cx="1402747" cy="406400"/>
            </a:xfrm>
          </p:grpSpPr>
          <p:sp>
            <p:nvSpPr>
              <p:cNvPr id="10" name="Freeform 12"/>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1" name="TextBox 13"/>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7" name="TextBox 16"/>
            <p:cNvSpPr txBox="1"/>
            <p:nvPr/>
          </p:nvSpPr>
          <p:spPr>
            <a:xfrm>
              <a:off x="110180" y="311223"/>
              <a:ext cx="954895" cy="1009984"/>
            </a:xfrm>
            <a:prstGeom prst="rect">
              <a:avLst/>
            </a:prstGeom>
          </p:spPr>
          <p:txBody>
            <a:bodyPr lIns="50800" tIns="50800" rIns="50800" bIns="50800" rtlCol="0" anchor="ctr"/>
            <a:lstStyle/>
            <a:p>
              <a:pPr algn="ctr">
                <a:lnSpc>
                  <a:spcPts val="2659"/>
                </a:lnSpc>
              </a:pPr>
              <a:endParaRPr/>
            </a:p>
          </p:txBody>
        </p:sp>
        <p:sp>
          <p:nvSpPr>
            <p:cNvPr id="8" name="TextBox 17"/>
            <p:cNvSpPr txBox="1"/>
            <p:nvPr/>
          </p:nvSpPr>
          <p:spPr>
            <a:xfrm>
              <a:off x="1350772" y="147472"/>
              <a:ext cx="3661839" cy="1367583"/>
            </a:xfrm>
            <a:prstGeom prst="rect">
              <a:avLst/>
            </a:prstGeom>
          </p:spPr>
          <p:txBody>
            <a:bodyPr lIns="0" tIns="0" rIns="0" bIns="0" rtlCol="0" anchor="t">
              <a:spAutoFit/>
            </a:bodyPr>
            <a:lstStyle/>
            <a:p>
              <a:pPr algn="just">
                <a:lnSpc>
                  <a:spcPts val="3110"/>
                </a:lnSpc>
              </a:pPr>
              <a:r>
                <a:rPr lang="en-US" sz="2222" dirty="0">
                  <a:solidFill>
                    <a:srgbClr val="FFFFFF"/>
                  </a:solidFill>
                  <a:latin typeface="Poppins"/>
                  <a:ea typeface="Poppins"/>
                  <a:cs typeface="Poppins"/>
                  <a:sym typeface="Poppins"/>
                </a:rPr>
                <a:t>Food authenticity</a:t>
              </a:r>
              <a:r>
                <a:rPr lang="en-US" sz="2222" dirty="0" smtClean="0">
                  <a:solidFill>
                    <a:srgbClr val="FFFFFF"/>
                  </a:solidFill>
                  <a:latin typeface="Poppins"/>
                  <a:ea typeface="Poppins"/>
                  <a:cs typeface="Poppins"/>
                  <a:sym typeface="Poppins"/>
                </a:rPr>
                <a:t>:</a:t>
              </a:r>
              <a:endParaRPr lang="en-US" sz="2222" dirty="0">
                <a:solidFill>
                  <a:srgbClr val="FFFFFF"/>
                </a:solidFill>
                <a:latin typeface="Poppins"/>
                <a:ea typeface="Poppins"/>
                <a:cs typeface="Poppins"/>
                <a:sym typeface="Poppins"/>
              </a:endParaRPr>
            </a:p>
          </p:txBody>
        </p:sp>
        <p:sp>
          <p:nvSpPr>
            <p:cNvPr id="9" name="TextBox 18"/>
            <p:cNvSpPr txBox="1"/>
            <p:nvPr/>
          </p:nvSpPr>
          <p:spPr>
            <a:xfrm>
              <a:off x="428936" y="512463"/>
              <a:ext cx="288081" cy="598455"/>
            </a:xfrm>
            <a:prstGeom prst="rect">
              <a:avLst/>
            </a:prstGeom>
          </p:spPr>
          <p:txBody>
            <a:bodyPr lIns="0" tIns="0" rIns="0" bIns="0" rtlCol="0" anchor="t">
              <a:spAutoFit/>
            </a:bodyPr>
            <a:lstStyle/>
            <a:p>
              <a:pPr algn="ctr">
                <a:lnSpc>
                  <a:spcPts val="3514"/>
                </a:lnSpc>
                <a:spcBef>
                  <a:spcPct val="0"/>
                </a:spcBef>
              </a:pPr>
              <a:endParaRPr lang="en-US" sz="2196" b="1" dirty="0">
                <a:solidFill>
                  <a:srgbClr val="F5F7FA"/>
                </a:solidFill>
                <a:latin typeface="Raleway 1 Bold"/>
                <a:ea typeface="Raleway 1 Bold"/>
                <a:cs typeface="Raleway 1 Bold"/>
                <a:sym typeface="Raleway 1 Bold"/>
              </a:endParaRPr>
            </a:p>
          </p:txBody>
        </p:sp>
      </p:grpSp>
      <p:sp>
        <p:nvSpPr>
          <p:cNvPr id="14" name="TextBox 20"/>
          <p:cNvSpPr txBox="1"/>
          <p:nvPr/>
        </p:nvSpPr>
        <p:spPr>
          <a:xfrm>
            <a:off x="262753" y="409202"/>
            <a:ext cx="13108530" cy="962025"/>
          </a:xfrm>
          <a:prstGeom prst="rect">
            <a:avLst/>
          </a:prstGeom>
        </p:spPr>
        <p:txBody>
          <a:bodyPr lIns="0" tIns="0" rIns="0" bIns="0" rtlCol="0" anchor="t">
            <a:spAutoFit/>
          </a:bodyPr>
          <a:lstStyle/>
          <a:p>
            <a:pPr marL="0" lvl="0" indent="0" algn="l">
              <a:lnSpc>
                <a:spcPts val="7679"/>
              </a:lnSpc>
              <a:spcBef>
                <a:spcPct val="0"/>
              </a:spcBef>
            </a:pPr>
            <a:r>
              <a:rPr lang="en-US" sz="6399" b="1" spc="198" dirty="0">
                <a:solidFill>
                  <a:srgbClr val="003F91"/>
                </a:solidFill>
                <a:latin typeface="Playfair Display Heavy"/>
                <a:ea typeface="Playfair Display Heavy"/>
                <a:cs typeface="Playfair Display Heavy"/>
                <a:sym typeface="Playfair Display Heavy"/>
              </a:rPr>
              <a:t>Results </a:t>
            </a:r>
          </a:p>
        </p:txBody>
      </p:sp>
      <p:sp>
        <p:nvSpPr>
          <p:cNvPr id="15" name="Rettangolo 14"/>
          <p:cNvSpPr/>
          <p:nvPr/>
        </p:nvSpPr>
        <p:spPr>
          <a:xfrm>
            <a:off x="809503" y="8651869"/>
            <a:ext cx="16486958" cy="830997"/>
          </a:xfrm>
          <a:prstGeom prst="rect">
            <a:avLst/>
          </a:prstGeom>
        </p:spPr>
        <p:txBody>
          <a:bodyPr wrap="square">
            <a:spAutoFit/>
          </a:bodyPr>
          <a:lstStyle/>
          <a:p>
            <a:r>
              <a:rPr lang="en-US" sz="2400" dirty="0">
                <a:solidFill>
                  <a:srgbClr val="151515"/>
                </a:solidFill>
                <a:latin typeface="Roboto"/>
              </a:rPr>
              <a:t>The assessment criteria are taken from the 12 principles of green analytical chemistry (SIGNIFICANCE) and are transformed into a unified 0–1 scale. The final score is calculated based on the SIGNIFICANCE principles.</a:t>
            </a:r>
            <a:endParaRPr lang="it-IT" sz="2400" dirty="0"/>
          </a:p>
        </p:txBody>
      </p:sp>
      <p:pic>
        <p:nvPicPr>
          <p:cNvPr id="16" name="Immagine 15"/>
          <p:cNvPicPr>
            <a:picLocks noChangeAspect="1"/>
          </p:cNvPicPr>
          <p:nvPr/>
        </p:nvPicPr>
        <p:blipFill>
          <a:blip r:embed="rId4"/>
          <a:stretch>
            <a:fillRect/>
          </a:stretch>
        </p:blipFill>
        <p:spPr>
          <a:xfrm>
            <a:off x="708740" y="5647849"/>
            <a:ext cx="7036680" cy="2167298"/>
          </a:xfrm>
          <a:prstGeom prst="rect">
            <a:avLst/>
          </a:prstGeom>
          <a:ln>
            <a:solidFill>
              <a:schemeClr val="tx2"/>
            </a:solidFill>
          </a:ln>
        </p:spPr>
      </p:pic>
      <p:sp>
        <p:nvSpPr>
          <p:cNvPr id="17" name="Rettangolo 16"/>
          <p:cNvSpPr/>
          <p:nvPr/>
        </p:nvSpPr>
        <p:spPr>
          <a:xfrm>
            <a:off x="809503" y="7924588"/>
            <a:ext cx="3309432" cy="369332"/>
          </a:xfrm>
          <a:prstGeom prst="rect">
            <a:avLst/>
          </a:prstGeom>
        </p:spPr>
        <p:txBody>
          <a:bodyPr wrap="none">
            <a:spAutoFit/>
          </a:bodyPr>
          <a:lstStyle/>
          <a:p>
            <a:r>
              <a:rPr lang="it-IT" dirty="0">
                <a:solidFill>
                  <a:srgbClr val="151515"/>
                </a:solidFill>
                <a:latin typeface="Roboto"/>
              </a:rPr>
              <a:t> </a:t>
            </a:r>
            <a:r>
              <a:rPr lang="it-IT" u="sng" dirty="0">
                <a:solidFill>
                  <a:srgbClr val="1A0DAB"/>
                </a:solidFill>
                <a:latin typeface="Roboto"/>
                <a:hlinkClick r:id="rId5"/>
              </a:rPr>
              <a:t>https://mostwiedzy.pl/AGREE</a:t>
            </a:r>
            <a:r>
              <a:rPr lang="it-IT" dirty="0">
                <a:solidFill>
                  <a:srgbClr val="151515"/>
                </a:solidFill>
                <a:latin typeface="Roboto"/>
              </a:rPr>
              <a:t>.</a:t>
            </a:r>
            <a:endParaRPr lang="it-IT" dirty="0"/>
          </a:p>
        </p:txBody>
      </p:sp>
      <p:pic>
        <p:nvPicPr>
          <p:cNvPr id="18" name="Immagine 17"/>
          <p:cNvPicPr>
            <a:picLocks noChangeAspect="1"/>
          </p:cNvPicPr>
          <p:nvPr/>
        </p:nvPicPr>
        <p:blipFill>
          <a:blip r:embed="rId6"/>
          <a:stretch>
            <a:fillRect/>
          </a:stretch>
        </p:blipFill>
        <p:spPr>
          <a:xfrm>
            <a:off x="262753" y="2593535"/>
            <a:ext cx="10274136" cy="2349785"/>
          </a:xfrm>
          <a:prstGeom prst="rect">
            <a:avLst/>
          </a:prstGeom>
        </p:spPr>
      </p:pic>
      <p:sp>
        <p:nvSpPr>
          <p:cNvPr id="19" name="Freeform 24"/>
          <p:cNvSpPr/>
          <p:nvPr/>
        </p:nvSpPr>
        <p:spPr>
          <a:xfrm>
            <a:off x="9052982" y="4419553"/>
            <a:ext cx="7406218" cy="4408660"/>
          </a:xfrm>
          <a:custGeom>
            <a:avLst/>
            <a:gdLst/>
            <a:ahLst/>
            <a:cxnLst/>
            <a:rect l="l" t="t" r="r" b="b"/>
            <a:pathLst>
              <a:path w="8862898" h="4985380">
                <a:moveTo>
                  <a:pt x="0" y="0"/>
                </a:moveTo>
                <a:lnTo>
                  <a:pt x="8862898" y="0"/>
                </a:lnTo>
                <a:lnTo>
                  <a:pt x="8862898" y="4985380"/>
                </a:lnTo>
                <a:lnTo>
                  <a:pt x="0" y="4985380"/>
                </a:lnTo>
                <a:lnTo>
                  <a:pt x="0" y="0"/>
                </a:lnTo>
                <a:close/>
              </a:path>
            </a:pathLst>
          </a:custGeom>
          <a:blipFill>
            <a:blip r:embed="rId7"/>
            <a:stretch>
              <a:fillRect/>
            </a:stretch>
          </a:blipFill>
        </p:spPr>
        <p:txBody>
          <a:bodyPr/>
          <a:lstStyle/>
          <a:p>
            <a:endParaRPr lang="it-IT"/>
          </a:p>
        </p:txBody>
      </p:sp>
      <p:sp>
        <p:nvSpPr>
          <p:cNvPr id="20" name="Freccia a destra 19"/>
          <p:cNvSpPr/>
          <p:nvPr/>
        </p:nvSpPr>
        <p:spPr>
          <a:xfrm>
            <a:off x="8090340" y="6505933"/>
            <a:ext cx="962642" cy="1098627"/>
          </a:xfrm>
          <a:prstGeom prst="rightArrow">
            <a:avLst/>
          </a:prstGeom>
          <a:ln w="12700">
            <a:solidFill>
              <a:schemeClr val="bg1">
                <a:lumMod val="6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it-IT"/>
          </a:p>
        </p:txBody>
      </p:sp>
      <p:sp>
        <p:nvSpPr>
          <p:cNvPr id="21" name="CasellaDiTesto 20"/>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58980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0541657" y="-9525"/>
            <a:ext cx="7746343" cy="3401936"/>
          </a:xfrm>
          <a:custGeom>
            <a:avLst/>
            <a:gdLst/>
            <a:ahLst/>
            <a:cxnLst/>
            <a:rect l="l" t="t" r="r" b="b"/>
            <a:pathLst>
              <a:path w="7746343" h="3401936">
                <a:moveTo>
                  <a:pt x="0" y="3401936"/>
                </a:moveTo>
                <a:lnTo>
                  <a:pt x="7746343" y="3401936"/>
                </a:lnTo>
                <a:lnTo>
                  <a:pt x="7746343" y="0"/>
                </a:lnTo>
                <a:lnTo>
                  <a:pt x="0" y="0"/>
                </a:lnTo>
                <a:lnTo>
                  <a:pt x="0" y="3401936"/>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grpSp>
        <p:nvGrpSpPr>
          <p:cNvPr id="3" name="Group 3"/>
          <p:cNvGrpSpPr/>
          <p:nvPr/>
        </p:nvGrpSpPr>
        <p:grpSpPr>
          <a:xfrm>
            <a:off x="10724981" y="659004"/>
            <a:ext cx="6232539" cy="8903627"/>
            <a:chOff x="0" y="0"/>
            <a:chExt cx="4445000" cy="6350000"/>
          </a:xfrm>
        </p:grpSpPr>
        <p:sp>
          <p:nvSpPr>
            <p:cNvPr id="4" name="Freeform 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5" name="Group 5"/>
          <p:cNvGrpSpPr/>
          <p:nvPr/>
        </p:nvGrpSpPr>
        <p:grpSpPr>
          <a:xfrm>
            <a:off x="10960891" y="1028700"/>
            <a:ext cx="5760720" cy="8229600"/>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6809" r="-56809"/>
              </a:stretch>
            </a:blipFill>
          </p:spPr>
          <p:txBody>
            <a:bodyPr/>
            <a:lstStyle/>
            <a:p>
              <a:endParaRPr lang="it-IT"/>
            </a:p>
          </p:txBody>
        </p:sp>
      </p:grpSp>
      <p:sp>
        <p:nvSpPr>
          <p:cNvPr id="7" name="Freeform 7"/>
          <p:cNvSpPr/>
          <p:nvPr/>
        </p:nvSpPr>
        <p:spPr>
          <a:xfrm>
            <a:off x="10560707" y="6899634"/>
            <a:ext cx="7746343" cy="3401936"/>
          </a:xfrm>
          <a:custGeom>
            <a:avLst/>
            <a:gdLst/>
            <a:ahLst/>
            <a:cxnLst/>
            <a:rect l="l" t="t" r="r" b="b"/>
            <a:pathLst>
              <a:path w="7746343" h="3401936">
                <a:moveTo>
                  <a:pt x="0" y="0"/>
                </a:moveTo>
                <a:lnTo>
                  <a:pt x="7746343" y="0"/>
                </a:lnTo>
                <a:lnTo>
                  <a:pt x="7746343" y="3401935"/>
                </a:lnTo>
                <a:lnTo>
                  <a:pt x="0" y="34019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sp>
        <p:nvSpPr>
          <p:cNvPr id="15" name="Freeform 15"/>
          <p:cNvSpPr/>
          <p:nvPr/>
        </p:nvSpPr>
        <p:spPr>
          <a:xfrm>
            <a:off x="146909" y="3647270"/>
            <a:ext cx="10394748" cy="3563715"/>
          </a:xfrm>
          <a:custGeom>
            <a:avLst/>
            <a:gdLst/>
            <a:ahLst/>
            <a:cxnLst/>
            <a:rect l="l" t="t" r="r" b="b"/>
            <a:pathLst>
              <a:path w="7287110" h="2072157">
                <a:moveTo>
                  <a:pt x="0" y="0"/>
                </a:moveTo>
                <a:lnTo>
                  <a:pt x="7287110" y="0"/>
                </a:lnTo>
                <a:lnTo>
                  <a:pt x="7287110" y="2072156"/>
                </a:lnTo>
                <a:lnTo>
                  <a:pt x="0" y="2072156"/>
                </a:lnTo>
                <a:lnTo>
                  <a:pt x="0" y="0"/>
                </a:lnTo>
                <a:close/>
              </a:path>
            </a:pathLst>
          </a:custGeom>
          <a:blipFill>
            <a:blip r:embed="rId6"/>
            <a:stretch>
              <a:fillRect l="-317" t="-3604" r="-163" b="-806"/>
            </a:stretch>
          </a:blipFill>
        </p:spPr>
        <p:txBody>
          <a:bodyPr/>
          <a:lstStyle/>
          <a:p>
            <a:endParaRPr lang="it-IT"/>
          </a:p>
        </p:txBody>
      </p:sp>
      <p:sp>
        <p:nvSpPr>
          <p:cNvPr id="16" name="Freeform 16"/>
          <p:cNvSpPr/>
          <p:nvPr/>
        </p:nvSpPr>
        <p:spPr>
          <a:xfrm>
            <a:off x="508218" y="1548467"/>
            <a:ext cx="1739043" cy="1397592"/>
          </a:xfrm>
          <a:custGeom>
            <a:avLst/>
            <a:gdLst/>
            <a:ahLst/>
            <a:cxnLst/>
            <a:rect l="l" t="t" r="r" b="b"/>
            <a:pathLst>
              <a:path w="1739043" h="1397592">
                <a:moveTo>
                  <a:pt x="0" y="0"/>
                </a:moveTo>
                <a:lnTo>
                  <a:pt x="1739043" y="0"/>
                </a:lnTo>
                <a:lnTo>
                  <a:pt x="1739043" y="1397592"/>
                </a:lnTo>
                <a:lnTo>
                  <a:pt x="0" y="1397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it-IT"/>
          </a:p>
        </p:txBody>
      </p:sp>
      <p:sp>
        <p:nvSpPr>
          <p:cNvPr id="17" name="Freeform 17"/>
          <p:cNvSpPr/>
          <p:nvPr/>
        </p:nvSpPr>
        <p:spPr>
          <a:xfrm>
            <a:off x="273822" y="7579223"/>
            <a:ext cx="2785819" cy="2465450"/>
          </a:xfrm>
          <a:custGeom>
            <a:avLst/>
            <a:gdLst/>
            <a:ahLst/>
            <a:cxnLst/>
            <a:rect l="l" t="t" r="r" b="b"/>
            <a:pathLst>
              <a:path w="2785819" h="2465450">
                <a:moveTo>
                  <a:pt x="0" y="0"/>
                </a:moveTo>
                <a:lnTo>
                  <a:pt x="2785820" y="0"/>
                </a:lnTo>
                <a:lnTo>
                  <a:pt x="2785820" y="2465450"/>
                </a:lnTo>
                <a:lnTo>
                  <a:pt x="0" y="24654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it-IT"/>
          </a:p>
        </p:txBody>
      </p:sp>
      <p:sp>
        <p:nvSpPr>
          <p:cNvPr id="18" name="Freeform 18"/>
          <p:cNvSpPr/>
          <p:nvPr/>
        </p:nvSpPr>
        <p:spPr>
          <a:xfrm>
            <a:off x="453191" y="7751714"/>
            <a:ext cx="1752231" cy="1752231"/>
          </a:xfrm>
          <a:custGeom>
            <a:avLst/>
            <a:gdLst/>
            <a:ahLst/>
            <a:cxnLst/>
            <a:rect l="l" t="t" r="r" b="b"/>
            <a:pathLst>
              <a:path w="1752231" h="1752231">
                <a:moveTo>
                  <a:pt x="0" y="0"/>
                </a:moveTo>
                <a:lnTo>
                  <a:pt x="1752231" y="0"/>
                </a:lnTo>
                <a:lnTo>
                  <a:pt x="1752231" y="1752231"/>
                </a:lnTo>
                <a:lnTo>
                  <a:pt x="0" y="1752231"/>
                </a:lnTo>
                <a:lnTo>
                  <a:pt x="0" y="0"/>
                </a:lnTo>
                <a:close/>
              </a:path>
            </a:pathLst>
          </a:custGeom>
          <a:blipFill>
            <a:blip r:embed="rId11"/>
            <a:stretch>
              <a:fillRect/>
            </a:stretch>
          </a:blipFill>
        </p:spPr>
        <p:txBody>
          <a:bodyPr/>
          <a:lstStyle/>
          <a:p>
            <a:endParaRPr lang="it-IT"/>
          </a:p>
        </p:txBody>
      </p:sp>
      <p:sp>
        <p:nvSpPr>
          <p:cNvPr id="19" name="TextBox 19"/>
          <p:cNvSpPr txBox="1"/>
          <p:nvPr/>
        </p:nvSpPr>
        <p:spPr>
          <a:xfrm>
            <a:off x="336597" y="195993"/>
            <a:ext cx="7417149" cy="926023"/>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dirty="0" smtClean="0">
                <a:solidFill>
                  <a:srgbClr val="003F91"/>
                </a:solidFill>
                <a:latin typeface="Playfair Display Heavy"/>
                <a:ea typeface="Playfair Display Heavy"/>
                <a:cs typeface="Playfair Display Heavy"/>
                <a:sym typeface="Playfair Display Heavy"/>
              </a:rPr>
              <a:t>Results</a:t>
            </a: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22" name="TextBox 22"/>
          <p:cNvSpPr txBox="1"/>
          <p:nvPr/>
        </p:nvSpPr>
        <p:spPr>
          <a:xfrm>
            <a:off x="2247261" y="1481792"/>
            <a:ext cx="8058486" cy="1590179"/>
          </a:xfrm>
          <a:prstGeom prst="rect">
            <a:avLst/>
          </a:prstGeom>
        </p:spPr>
        <p:txBody>
          <a:bodyPr wrap="square" lIns="0" tIns="0" rIns="0" bIns="0" rtlCol="0" anchor="t">
            <a:spAutoFit/>
          </a:bodyPr>
          <a:lstStyle/>
          <a:p>
            <a:pPr marL="0" lvl="0" indent="0" algn="just">
              <a:lnSpc>
                <a:spcPts val="3136"/>
              </a:lnSpc>
              <a:spcBef>
                <a:spcPct val="0"/>
              </a:spcBef>
            </a:pPr>
            <a:r>
              <a:rPr lang="en-US" sz="2800" b="1" u="none" strike="noStrike" dirty="0" smtClean="0">
                <a:solidFill>
                  <a:srgbClr val="003F91"/>
                </a:solidFill>
                <a:latin typeface="Poppins Bold"/>
                <a:ea typeface="Poppins Bold"/>
                <a:cs typeface="Poppins Bold"/>
                <a:sym typeface="Poppins Bold"/>
              </a:rPr>
              <a:t>A </a:t>
            </a:r>
            <a:r>
              <a:rPr lang="en-US" sz="2800" b="1" u="none" strike="noStrike" dirty="0">
                <a:solidFill>
                  <a:srgbClr val="003F91"/>
                </a:solidFill>
                <a:latin typeface="Poppins Bold"/>
                <a:ea typeface="Poppins Bold"/>
                <a:cs typeface="Poppins Bold"/>
                <a:sym typeface="Poppins Bold"/>
              </a:rPr>
              <a:t>fast, robust, and chromatography-free DART–MS/MS method </a:t>
            </a:r>
            <a:r>
              <a:rPr lang="en-US" sz="2800" b="1" u="none" strike="noStrike" dirty="0" smtClean="0">
                <a:solidFill>
                  <a:srgbClr val="003F91"/>
                </a:solidFill>
                <a:latin typeface="Poppins Bold"/>
                <a:ea typeface="Poppins Bold"/>
                <a:cs typeface="Poppins Bold"/>
                <a:sym typeface="Poppins Bold"/>
              </a:rPr>
              <a:t>has been developed for </a:t>
            </a:r>
            <a:r>
              <a:rPr lang="en-US" sz="2800" b="1" u="none" strike="noStrike" dirty="0">
                <a:solidFill>
                  <a:srgbClr val="003F91"/>
                </a:solidFill>
                <a:latin typeface="Poppins Bold"/>
                <a:ea typeface="Poppins Bold"/>
                <a:cs typeface="Poppins Bold"/>
                <a:sym typeface="Poppins Bold"/>
              </a:rPr>
              <a:t>the targeted detection of turmeric and safflower adulteration in saffron.</a:t>
            </a:r>
          </a:p>
        </p:txBody>
      </p:sp>
      <p:sp>
        <p:nvSpPr>
          <p:cNvPr id="14" name="CasellaDiTesto 13"/>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599168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V="1">
            <a:off x="6117273" y="-1902777"/>
            <a:ext cx="16953285" cy="7445318"/>
          </a:xfrm>
          <a:custGeom>
            <a:avLst/>
            <a:gdLst/>
            <a:ahLst/>
            <a:cxnLst/>
            <a:rect l="l" t="t" r="r" b="b"/>
            <a:pathLst>
              <a:path w="16953285" h="7445318">
                <a:moveTo>
                  <a:pt x="0" y="7445318"/>
                </a:moveTo>
                <a:lnTo>
                  <a:pt x="16953286" y="7445318"/>
                </a:lnTo>
                <a:lnTo>
                  <a:pt x="16953286" y="0"/>
                </a:lnTo>
                <a:lnTo>
                  <a:pt x="0" y="0"/>
                </a:lnTo>
                <a:lnTo>
                  <a:pt x="0" y="7445318"/>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it-IT"/>
          </a:p>
        </p:txBody>
      </p:sp>
      <p:pic>
        <p:nvPicPr>
          <p:cNvPr id="43" name="Immagine 42"/>
          <p:cNvPicPr>
            <a:picLocks noChangeAspect="1"/>
          </p:cNvPicPr>
          <p:nvPr/>
        </p:nvPicPr>
        <p:blipFill rotWithShape="1">
          <a:blip r:embed="rId5"/>
          <a:srcRect l="2649"/>
          <a:stretch/>
        </p:blipFill>
        <p:spPr>
          <a:xfrm>
            <a:off x="228600" y="1194318"/>
            <a:ext cx="11322003" cy="8229600"/>
          </a:xfrm>
          <a:prstGeom prst="rect">
            <a:avLst/>
          </a:prstGeom>
        </p:spPr>
      </p:pic>
      <p:sp>
        <p:nvSpPr>
          <p:cNvPr id="44" name="TextBox 19"/>
          <p:cNvSpPr txBox="1"/>
          <p:nvPr/>
        </p:nvSpPr>
        <p:spPr>
          <a:xfrm>
            <a:off x="457200" y="40017"/>
            <a:ext cx="11093403" cy="868058"/>
          </a:xfrm>
          <a:prstGeom prst="rect">
            <a:avLst/>
          </a:prstGeom>
        </p:spPr>
        <p:txBody>
          <a:bodyPr wrap="square" lIns="0" tIns="0" rIns="0" bIns="0" rtlCol="0" anchor="t">
            <a:spAutoFit/>
          </a:bodyPr>
          <a:lstStyle/>
          <a:p>
            <a:pPr marL="0" lvl="0" indent="0" algn="l">
              <a:lnSpc>
                <a:spcPts val="7679"/>
              </a:lnSpc>
              <a:spcBef>
                <a:spcPct val="0"/>
              </a:spcBef>
            </a:pPr>
            <a:r>
              <a:rPr lang="en-US" sz="4400" b="1" u="none" strike="noStrike" spc="198" dirty="0" smtClean="0">
                <a:solidFill>
                  <a:srgbClr val="003F91"/>
                </a:solidFill>
                <a:latin typeface="Playfair Display Heavy"/>
                <a:ea typeface="Playfair Display Heavy"/>
                <a:cs typeface="Playfair Display Heavy"/>
                <a:sym typeface="Playfair Display Heavy"/>
              </a:rPr>
              <a:t>Application note recently published</a:t>
            </a:r>
            <a:endParaRPr lang="en-US" sz="4400" b="1" u="none" strike="noStrike" spc="198" dirty="0">
              <a:solidFill>
                <a:srgbClr val="003F91"/>
              </a:solidFill>
              <a:latin typeface="Playfair Display Heavy"/>
              <a:ea typeface="Playfair Display Heavy"/>
              <a:cs typeface="Playfair Display Heavy"/>
              <a:sym typeface="Playfair Display Heavy"/>
            </a:endParaRPr>
          </a:p>
        </p:txBody>
      </p:sp>
      <p:pic>
        <p:nvPicPr>
          <p:cNvPr id="45" name="Immagine 44"/>
          <p:cNvPicPr>
            <a:picLocks noChangeAspect="1"/>
          </p:cNvPicPr>
          <p:nvPr/>
        </p:nvPicPr>
        <p:blipFill rotWithShape="1">
          <a:blip r:embed="rId6"/>
          <a:srcRect r="79174"/>
          <a:stretch/>
        </p:blipFill>
        <p:spPr>
          <a:xfrm>
            <a:off x="11630095" y="622402"/>
            <a:ext cx="3505200" cy="4686716"/>
          </a:xfrm>
          <a:prstGeom prst="rect">
            <a:avLst/>
          </a:prstGeom>
        </p:spPr>
      </p:pic>
    </p:spTree>
    <p:extLst>
      <p:ext uri="{BB962C8B-B14F-4D97-AF65-F5344CB8AC3E}">
        <p14:creationId xmlns:p14="http://schemas.microsoft.com/office/powerpoint/2010/main" val="2556319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0981366" y="-9525"/>
            <a:ext cx="7325684" cy="3217196"/>
          </a:xfrm>
          <a:custGeom>
            <a:avLst/>
            <a:gdLst/>
            <a:ahLst/>
            <a:cxnLst/>
            <a:rect l="l" t="t" r="r" b="b"/>
            <a:pathLst>
              <a:path w="7325684" h="3217196">
                <a:moveTo>
                  <a:pt x="0" y="3217196"/>
                </a:moveTo>
                <a:lnTo>
                  <a:pt x="7325684" y="3217196"/>
                </a:lnTo>
                <a:lnTo>
                  <a:pt x="7325684" y="0"/>
                </a:lnTo>
                <a:lnTo>
                  <a:pt x="0" y="0"/>
                </a:lnTo>
                <a:lnTo>
                  <a:pt x="0" y="3217196"/>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it-IT"/>
          </a:p>
        </p:txBody>
      </p:sp>
      <p:sp>
        <p:nvSpPr>
          <p:cNvPr id="3" name="Freeform 3"/>
          <p:cNvSpPr/>
          <p:nvPr/>
        </p:nvSpPr>
        <p:spPr>
          <a:xfrm flipH="1">
            <a:off x="-265006" y="7606586"/>
            <a:ext cx="6125098" cy="2689939"/>
          </a:xfrm>
          <a:custGeom>
            <a:avLst/>
            <a:gdLst/>
            <a:ahLst/>
            <a:cxnLst/>
            <a:rect l="l" t="t" r="r" b="b"/>
            <a:pathLst>
              <a:path w="6125098" h="2689939">
                <a:moveTo>
                  <a:pt x="6125099" y="0"/>
                </a:moveTo>
                <a:lnTo>
                  <a:pt x="0" y="0"/>
                </a:lnTo>
                <a:lnTo>
                  <a:pt x="0" y="2689939"/>
                </a:lnTo>
                <a:lnTo>
                  <a:pt x="6125099" y="2689939"/>
                </a:lnTo>
                <a:lnTo>
                  <a:pt x="612509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it-IT"/>
          </a:p>
        </p:txBody>
      </p:sp>
      <p:sp>
        <p:nvSpPr>
          <p:cNvPr id="4" name="TextBox 4"/>
          <p:cNvSpPr txBox="1"/>
          <p:nvPr/>
        </p:nvSpPr>
        <p:spPr>
          <a:xfrm>
            <a:off x="8620949" y="6866390"/>
            <a:ext cx="7171705" cy="1263843"/>
          </a:xfrm>
          <a:prstGeom prst="rect">
            <a:avLst/>
          </a:prstGeom>
        </p:spPr>
        <p:txBody>
          <a:bodyPr lIns="0" tIns="0" rIns="0" bIns="0" rtlCol="0" anchor="t">
            <a:spAutoFit/>
          </a:bodyPr>
          <a:lstStyle/>
          <a:p>
            <a:pPr algn="just">
              <a:lnSpc>
                <a:spcPts val="2560"/>
              </a:lnSpc>
              <a:spcBef>
                <a:spcPct val="0"/>
              </a:spcBef>
            </a:pPr>
            <a:r>
              <a:rPr lang="en-US" sz="1829">
                <a:solidFill>
                  <a:srgbClr val="FFFFFF"/>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5" name="TextBox 5"/>
          <p:cNvSpPr txBox="1"/>
          <p:nvPr/>
        </p:nvSpPr>
        <p:spPr>
          <a:xfrm>
            <a:off x="381000" y="317044"/>
            <a:ext cx="14842147" cy="3052118"/>
          </a:xfrm>
          <a:prstGeom prst="rect">
            <a:avLst/>
          </a:prstGeom>
        </p:spPr>
        <p:txBody>
          <a:bodyPr lIns="0" tIns="0" rIns="0" bIns="0" rtlCol="0" anchor="t">
            <a:spAutoFit/>
          </a:bodyPr>
          <a:lstStyle/>
          <a:p>
            <a:pPr algn="l">
              <a:lnSpc>
                <a:spcPts val="7560"/>
              </a:lnSpc>
            </a:pPr>
            <a:r>
              <a:rPr lang="en-US" sz="6300" b="1" spc="195" dirty="0">
                <a:solidFill>
                  <a:srgbClr val="003F91"/>
                </a:solidFill>
                <a:latin typeface="Playfair Display Heavy"/>
                <a:ea typeface="Playfair Display Heavy"/>
                <a:cs typeface="Playfair Display Heavy"/>
                <a:sym typeface="Playfair Display Heavy"/>
              </a:rPr>
              <a:t>Strengths and Limitations of the </a:t>
            </a:r>
            <a:r>
              <a:rPr lang="en-US" sz="6300" b="1" spc="195" dirty="0" smtClean="0">
                <a:solidFill>
                  <a:srgbClr val="003F91"/>
                </a:solidFill>
                <a:latin typeface="Playfair Display Heavy"/>
                <a:ea typeface="Playfair Display Heavy"/>
                <a:cs typeface="Playfair Display Heavy"/>
                <a:sym typeface="Playfair Display Heavy"/>
              </a:rPr>
              <a:t>DART-MS method</a:t>
            </a:r>
            <a:endParaRPr lang="en-US" sz="6300" b="1" spc="195" dirty="0">
              <a:solidFill>
                <a:srgbClr val="003F91"/>
              </a:solidFill>
              <a:latin typeface="Playfair Display Heavy"/>
              <a:ea typeface="Playfair Display Heavy"/>
              <a:cs typeface="Playfair Display Heavy"/>
              <a:sym typeface="Playfair Display Heavy"/>
            </a:endParaRPr>
          </a:p>
          <a:p>
            <a:pPr algn="l">
              <a:lnSpc>
                <a:spcPts val="8640"/>
              </a:lnSpc>
            </a:pPr>
            <a:endParaRPr lang="en-US" sz="6300" b="1" spc="195" dirty="0">
              <a:solidFill>
                <a:srgbClr val="003F91"/>
              </a:solidFill>
              <a:latin typeface="Playfair Display Heavy"/>
              <a:ea typeface="Playfair Display Heavy"/>
              <a:cs typeface="Playfair Display Heavy"/>
              <a:sym typeface="Playfair Display Heavy"/>
            </a:endParaRPr>
          </a:p>
        </p:txBody>
      </p:sp>
      <p:graphicFrame>
        <p:nvGraphicFramePr>
          <p:cNvPr id="8" name="Tabella 7">
            <a:extLst>
              <a:ext uri="{FF2B5EF4-FFF2-40B4-BE49-F238E27FC236}">
                <a16:creationId xmlns:a16="http://schemas.microsoft.com/office/drawing/2014/main" xmlns="" id="{51187EDA-A4A3-D9F1-8822-6473FBE55BED}"/>
              </a:ext>
            </a:extLst>
          </p:cNvPr>
          <p:cNvGraphicFramePr>
            <a:graphicFrameLocks noGrp="1"/>
          </p:cNvGraphicFramePr>
          <p:nvPr>
            <p:extLst>
              <p:ext uri="{D42A27DB-BD31-4B8C-83A1-F6EECF244321}">
                <p14:modId xmlns:p14="http://schemas.microsoft.com/office/powerpoint/2010/main" val="2679064746"/>
              </p:ext>
            </p:extLst>
          </p:nvPr>
        </p:nvGraphicFramePr>
        <p:xfrm>
          <a:off x="1219200" y="2933700"/>
          <a:ext cx="15962283" cy="6566059"/>
        </p:xfrm>
        <a:graphic>
          <a:graphicData uri="http://schemas.openxmlformats.org/drawingml/2006/table">
            <a:tbl>
              <a:tblPr/>
              <a:tblGrid>
                <a:gridCol w="5320761">
                  <a:extLst>
                    <a:ext uri="{9D8B030D-6E8A-4147-A177-3AD203B41FA5}">
                      <a16:colId xmlns:a16="http://schemas.microsoft.com/office/drawing/2014/main" xmlns="" val="256204097"/>
                    </a:ext>
                  </a:extLst>
                </a:gridCol>
                <a:gridCol w="5320761">
                  <a:extLst>
                    <a:ext uri="{9D8B030D-6E8A-4147-A177-3AD203B41FA5}">
                      <a16:colId xmlns:a16="http://schemas.microsoft.com/office/drawing/2014/main" xmlns="" val="4224964121"/>
                    </a:ext>
                  </a:extLst>
                </a:gridCol>
                <a:gridCol w="5320761">
                  <a:extLst>
                    <a:ext uri="{9D8B030D-6E8A-4147-A177-3AD203B41FA5}">
                      <a16:colId xmlns:a16="http://schemas.microsoft.com/office/drawing/2014/main" xmlns="" val="3123164766"/>
                    </a:ext>
                  </a:extLst>
                </a:gridCol>
              </a:tblGrid>
              <a:tr h="700200">
                <a:tc>
                  <a:txBody>
                    <a:bodyPr/>
                    <a:lstStyle/>
                    <a:p>
                      <a:endParaRPr lang="it-IT" sz="2600" b="1" dirty="0">
                        <a:effectLst/>
                      </a:endParaRP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it-IT" sz="2600" b="1">
                          <a:effectLst/>
                        </a:rPr>
                        <a:t>Advantages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it-IT" sz="2600" b="1">
                          <a:effectLst/>
                        </a:rPr>
                        <a:t>Disadvantages / Limitations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201408620"/>
                  </a:ext>
                </a:extLst>
              </a:tr>
              <a:tr h="1000535">
                <a:tc>
                  <a:txBody>
                    <a:bodyPr/>
                    <a:lstStyle/>
                    <a:p>
                      <a:r>
                        <a:rPr lang="it-IT" sz="2600" b="1" dirty="0" err="1">
                          <a:effectLst/>
                        </a:rPr>
                        <a:t>Sensitivity</a:t>
                      </a:r>
                      <a:endParaRPr lang="it-IT" sz="2600" b="1" dirty="0">
                        <a:effectLst/>
                      </a:endParaRP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High sensitivity for both adulterants and contaminants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it-IT" sz="2600" dirty="0">
                          <a:effectLst/>
                        </a:rPr>
                        <a:t>❌ </a:t>
                      </a:r>
                      <a:r>
                        <a:rPr lang="it-IT" sz="2600" dirty="0" err="1">
                          <a:effectLst/>
                        </a:rPr>
                        <a:t>Potential</a:t>
                      </a:r>
                      <a:r>
                        <a:rPr lang="it-IT" sz="2600" dirty="0">
                          <a:effectLst/>
                        </a:rPr>
                        <a:t> </a:t>
                      </a:r>
                      <a:r>
                        <a:rPr lang="it-IT" sz="2600" dirty="0" err="1">
                          <a:effectLst/>
                        </a:rPr>
                        <a:t>matrix</a:t>
                      </a:r>
                      <a:r>
                        <a:rPr lang="it-IT" sz="2600" dirty="0">
                          <a:effectLst/>
                        </a:rPr>
                        <a:t> </a:t>
                      </a:r>
                      <a:r>
                        <a:rPr lang="it-IT" sz="2600" dirty="0" err="1">
                          <a:effectLst/>
                        </a:rPr>
                        <a:t>effects</a:t>
                      </a:r>
                      <a:r>
                        <a:rPr lang="it-IT" sz="2600" dirty="0">
                          <a:effectLst/>
                        </a:rPr>
                        <a:t> in </a:t>
                      </a:r>
                      <a:r>
                        <a:rPr lang="it-IT" sz="2600" dirty="0" err="1">
                          <a:effectLst/>
                        </a:rPr>
                        <a:t>complex</a:t>
                      </a:r>
                      <a:r>
                        <a:rPr lang="it-IT" sz="2600" dirty="0">
                          <a:effectLst/>
                        </a:rPr>
                        <a:t> samples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3772843530"/>
                  </a:ext>
                </a:extLst>
              </a:tr>
              <a:tr h="853586">
                <a:tc>
                  <a:txBody>
                    <a:bodyPr/>
                    <a:lstStyle/>
                    <a:p>
                      <a:r>
                        <a:rPr lang="it-IT" sz="2600" b="1">
                          <a:effectLst/>
                        </a:rPr>
                        <a:t>Speed</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Real-time analysis (no chromatography required)</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Limited separation of isomeric compounds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903967001"/>
                  </a:ext>
                </a:extLst>
              </a:tr>
              <a:tr h="1000535">
                <a:tc>
                  <a:txBody>
                    <a:bodyPr/>
                    <a:lstStyle/>
                    <a:p>
                      <a:r>
                        <a:rPr lang="it-IT" sz="2600" b="1">
                          <a:effectLst/>
                        </a:rPr>
                        <a:t>Sample prep</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Minimal to no sample preparation required</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Not always suitable for very fatty or highly complex matrices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730638915"/>
                  </a:ext>
                </a:extLst>
              </a:tr>
              <a:tr h="1000535">
                <a:tc>
                  <a:txBody>
                    <a:bodyPr/>
                    <a:lstStyle/>
                    <a:p>
                      <a:r>
                        <a:rPr lang="it-IT" sz="2600" b="1">
                          <a:effectLst/>
                        </a:rPr>
                        <a:t>Versatility</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Applicable to both adulteration markers and chemical contaminants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Requires individual optimization for each new analyte or matrix</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2126180981"/>
                  </a:ext>
                </a:extLst>
              </a:tr>
              <a:tr h="1000535">
                <a:tc>
                  <a:txBody>
                    <a:bodyPr/>
                    <a:lstStyle/>
                    <a:p>
                      <a:r>
                        <a:rPr lang="it-IT" sz="2600" b="1">
                          <a:effectLst/>
                        </a:rPr>
                        <a:t>Specificity</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MRM allows high selectivity for targeted compounds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a:effectLst/>
                        </a:rPr>
                        <a:t>❌ Restricted to compounds with known diagnostic transitions</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3371525383"/>
                  </a:ext>
                </a:extLst>
              </a:tr>
              <a:tr h="1000535">
                <a:tc>
                  <a:txBody>
                    <a:bodyPr/>
                    <a:lstStyle/>
                    <a:p>
                      <a:r>
                        <a:rPr lang="it-IT" sz="2600" b="1">
                          <a:effectLst/>
                        </a:rPr>
                        <a:t>Scalability</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it-IT" sz="2600">
                          <a:effectLst/>
                        </a:rPr>
                        <a:t>✅ Potential for high-throughput screening</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tc>
                  <a:txBody>
                    <a:bodyPr/>
                    <a:lstStyle/>
                    <a:p>
                      <a:r>
                        <a:rPr lang="en-US" sz="2600" dirty="0">
                          <a:effectLst/>
                        </a:rPr>
                        <a:t>❌ Extensive validation needed for regulatory implementation</a:t>
                      </a:r>
                    </a:p>
                  </a:txBody>
                  <a:tcPr marL="70705" marR="70705" marT="35352" marB="35352" anchor="ctr">
                    <a:lnL w="7620" cap="flat" cmpd="sng" algn="ctr">
                      <a:solidFill>
                        <a:srgbClr val="D9D9D9"/>
                      </a:solidFill>
                      <a:prstDash val="solid"/>
                      <a:round/>
                      <a:headEnd type="none" w="med" len="med"/>
                      <a:tailEnd type="none" w="med" len="med"/>
                    </a:lnL>
                    <a:lnR w="7620" cap="flat" cmpd="sng" algn="ctr">
                      <a:solidFill>
                        <a:srgbClr val="D9D9D9"/>
                      </a:solidFill>
                      <a:prstDash val="solid"/>
                      <a:round/>
                      <a:headEnd type="none" w="med" len="med"/>
                      <a:tailEnd type="none" w="med" len="med"/>
                    </a:lnR>
                    <a:lnT w="7620" cap="flat" cmpd="sng" algn="ctr">
                      <a:solidFill>
                        <a:srgbClr val="D9D9D9"/>
                      </a:solidFill>
                      <a:prstDash val="solid"/>
                      <a:round/>
                      <a:headEnd type="none" w="med" len="med"/>
                      <a:tailEnd type="none" w="med" len="med"/>
                    </a:lnT>
                    <a:lnB w="762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3185609562"/>
                  </a:ext>
                </a:extLst>
              </a:tr>
            </a:tbl>
          </a:graphicData>
        </a:graphic>
      </p:graphicFrame>
      <p:sp>
        <p:nvSpPr>
          <p:cNvPr id="9" name="Rectangle 1">
            <a:extLst>
              <a:ext uri="{FF2B5EF4-FFF2-40B4-BE49-F238E27FC236}">
                <a16:creationId xmlns:a16="http://schemas.microsoft.com/office/drawing/2014/main" xmlns="" id="{004EDC29-E3FE-FE4B-1B48-5AC8040E8ED9}"/>
              </a:ext>
            </a:extLst>
          </p:cNvPr>
          <p:cNvSpPr>
            <a:spLocks noChangeArrowheads="1"/>
          </p:cNvSpPr>
          <p:nvPr/>
        </p:nvSpPr>
        <p:spPr bwMode="auto">
          <a:xfrm>
            <a:off x="2097488" y="3924300"/>
            <a:ext cx="317212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10" name="CasellaDiTesto 9"/>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429024" y="327025"/>
            <a:ext cx="12524976" cy="926023"/>
          </a:xfrm>
          <a:prstGeom prst="rect">
            <a:avLst/>
          </a:prstGeom>
        </p:spPr>
        <p:txBody>
          <a:bodyPr wrap="square" lIns="0" tIns="0" rIns="0" bIns="0" rtlCol="0" anchor="t">
            <a:spAutoFit/>
          </a:bodyPr>
          <a:lstStyle/>
          <a:p>
            <a:pPr marL="0" lvl="0" indent="0" algn="l">
              <a:lnSpc>
                <a:spcPts val="7679"/>
              </a:lnSpc>
              <a:spcBef>
                <a:spcPct val="0"/>
              </a:spcBef>
            </a:pPr>
            <a:r>
              <a:rPr lang="en-US" sz="6399" b="1" u="none" strike="noStrike" spc="198" dirty="0" smtClean="0">
                <a:solidFill>
                  <a:srgbClr val="003F91"/>
                </a:solidFill>
                <a:latin typeface="Playfair Display Heavy"/>
                <a:ea typeface="Playfair Display Heavy"/>
                <a:cs typeface="Playfair Display Heavy"/>
                <a:sym typeface="Playfair Display Heavy"/>
              </a:rPr>
              <a:t>How does it work?</a:t>
            </a: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3" name="TextBox 13"/>
          <p:cNvSpPr txBox="1"/>
          <p:nvPr/>
        </p:nvSpPr>
        <p:spPr>
          <a:xfrm>
            <a:off x="1109004" y="8532174"/>
            <a:ext cx="15316200" cy="820738"/>
          </a:xfrm>
          <a:prstGeom prst="rect">
            <a:avLst/>
          </a:prstGeom>
        </p:spPr>
        <p:txBody>
          <a:bodyPr wrap="square" lIns="0" tIns="0" rIns="0" bIns="0" rtlCol="0" anchor="t">
            <a:spAutoFit/>
          </a:bodyPr>
          <a:lstStyle/>
          <a:p>
            <a:pPr algn="l">
              <a:lnSpc>
                <a:spcPts val="3219"/>
              </a:lnSpc>
              <a:spcBef>
                <a:spcPct val="0"/>
              </a:spcBef>
            </a:pPr>
            <a:r>
              <a:rPr lang="en-US" sz="2600" dirty="0">
                <a:solidFill>
                  <a:srgbClr val="000000"/>
                </a:solidFill>
                <a:latin typeface="Poppins"/>
                <a:ea typeface="Poppins"/>
                <a:cs typeface="Poppins"/>
                <a:sym typeface="Poppins"/>
              </a:rPr>
              <a:t>Direct Analysis in Real Time Mass Spectrometry (DART-MS) is </a:t>
            </a:r>
            <a:r>
              <a:rPr lang="en-US" sz="2600" dirty="0" smtClean="0">
                <a:solidFill>
                  <a:srgbClr val="000000"/>
                </a:solidFill>
                <a:latin typeface="Poppins"/>
                <a:ea typeface="Poppins"/>
                <a:cs typeface="Poppins"/>
                <a:sym typeface="Poppins"/>
              </a:rPr>
              <a:t>technique introduced </a:t>
            </a:r>
            <a:r>
              <a:rPr lang="en-US" sz="2600" dirty="0">
                <a:solidFill>
                  <a:srgbClr val="000000"/>
                </a:solidFill>
                <a:latin typeface="Poppins"/>
                <a:ea typeface="Poppins"/>
                <a:cs typeface="Poppins"/>
                <a:sym typeface="Poppins"/>
              </a:rPr>
              <a:t>in </a:t>
            </a:r>
            <a:r>
              <a:rPr lang="en-US" sz="2600" dirty="0" smtClean="0">
                <a:solidFill>
                  <a:srgbClr val="000000"/>
                </a:solidFill>
                <a:latin typeface="Poppins"/>
                <a:ea typeface="Poppins"/>
                <a:cs typeface="Poppins"/>
                <a:sym typeface="Poppins"/>
              </a:rPr>
              <a:t>2005, </a:t>
            </a:r>
            <a:r>
              <a:rPr lang="en-US" sz="2600" dirty="0">
                <a:solidFill>
                  <a:srgbClr val="000000"/>
                </a:solidFill>
                <a:latin typeface="Poppins"/>
                <a:ea typeface="Poppins"/>
                <a:cs typeface="Poppins"/>
                <a:sym typeface="Poppins"/>
              </a:rPr>
              <a:t>designed for rapid mass spectral analysis under ambient conditions.</a:t>
            </a:r>
          </a:p>
        </p:txBody>
      </p:sp>
      <p:pic>
        <p:nvPicPr>
          <p:cNvPr id="4" name="Immagine 3"/>
          <p:cNvPicPr>
            <a:picLocks noChangeAspect="1"/>
          </p:cNvPicPr>
          <p:nvPr/>
        </p:nvPicPr>
        <p:blipFill>
          <a:blip r:embed="rId3"/>
          <a:stretch>
            <a:fillRect/>
          </a:stretch>
        </p:blipFill>
        <p:spPr>
          <a:xfrm>
            <a:off x="5410200" y="1763143"/>
            <a:ext cx="11015004" cy="5523015"/>
          </a:xfrm>
          <a:prstGeom prst="rect">
            <a:avLst/>
          </a:prstGeom>
        </p:spPr>
      </p:pic>
      <p:sp>
        <p:nvSpPr>
          <p:cNvPr id="6" name="CasellaDiTesto 5"/>
          <p:cNvSpPr txBox="1"/>
          <p:nvPr/>
        </p:nvSpPr>
        <p:spPr>
          <a:xfrm>
            <a:off x="12725400" y="853273"/>
            <a:ext cx="4343400" cy="1077218"/>
          </a:xfrm>
          <a:prstGeom prst="rect">
            <a:avLst/>
          </a:prstGeom>
          <a:noFill/>
        </p:spPr>
        <p:txBody>
          <a:bodyPr wrap="square" rtlCol="0">
            <a:spAutoFit/>
          </a:bodyPr>
          <a:lstStyle/>
          <a:p>
            <a:r>
              <a:rPr lang="it-IT" sz="3200" dirty="0" err="1" smtClean="0"/>
              <a:t>Inventors</a:t>
            </a:r>
            <a:r>
              <a:rPr lang="it-IT" sz="3200" dirty="0" smtClean="0"/>
              <a:t>: </a:t>
            </a:r>
          </a:p>
          <a:p>
            <a:r>
              <a:rPr lang="it-IT" sz="3200" dirty="0" smtClean="0"/>
              <a:t>Cody and </a:t>
            </a:r>
            <a:r>
              <a:rPr lang="it-IT" sz="3200" dirty="0" err="1" smtClean="0"/>
              <a:t>Laramee</a:t>
            </a:r>
            <a:endParaRPr lang="it-IT" sz="3200" dirty="0"/>
          </a:p>
        </p:txBody>
      </p:sp>
      <p:sp>
        <p:nvSpPr>
          <p:cNvPr id="7" name="Fumetto 4 6"/>
          <p:cNvSpPr/>
          <p:nvPr/>
        </p:nvSpPr>
        <p:spPr>
          <a:xfrm>
            <a:off x="495300" y="1829970"/>
            <a:ext cx="5410200" cy="2077876"/>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390870"/>
            <a:ext cx="2743206" cy="2773686"/>
          </a:xfrm>
          <a:prstGeom prst="rect">
            <a:avLst/>
          </a:prstGeom>
        </p:spPr>
      </p:pic>
      <p:sp>
        <p:nvSpPr>
          <p:cNvPr id="9" name="CasellaDiTesto 8"/>
          <p:cNvSpPr txBox="1"/>
          <p:nvPr/>
        </p:nvSpPr>
        <p:spPr>
          <a:xfrm>
            <a:off x="1504950" y="2165125"/>
            <a:ext cx="5486400" cy="1569660"/>
          </a:xfrm>
          <a:prstGeom prst="rect">
            <a:avLst/>
          </a:prstGeom>
          <a:noFill/>
        </p:spPr>
        <p:txBody>
          <a:bodyPr wrap="square" rtlCol="0">
            <a:spAutoFit/>
          </a:bodyPr>
          <a:lstStyle/>
          <a:p>
            <a:r>
              <a:rPr lang="it-IT" sz="3200" dirty="0" smtClean="0"/>
              <a:t>FAST</a:t>
            </a:r>
          </a:p>
          <a:p>
            <a:r>
              <a:rPr lang="it-IT" sz="3200" dirty="0" smtClean="0"/>
              <a:t>EASY</a:t>
            </a:r>
            <a:br>
              <a:rPr lang="it-IT" sz="3200" dirty="0" smtClean="0"/>
            </a:br>
            <a:r>
              <a:rPr lang="it-IT" sz="3200" dirty="0" smtClean="0"/>
              <a:t>SOLVENT FREE</a:t>
            </a:r>
            <a:endParaRPr lang="it-IT" sz="3200" dirty="0"/>
          </a:p>
        </p:txBody>
      </p:sp>
      <p:sp>
        <p:nvSpPr>
          <p:cNvPr id="5" name="Rettangolo 4"/>
          <p:cNvSpPr/>
          <p:nvPr/>
        </p:nvSpPr>
        <p:spPr>
          <a:xfrm>
            <a:off x="5638051" y="7426530"/>
            <a:ext cx="10915168" cy="523220"/>
          </a:xfrm>
          <a:prstGeom prst="rect">
            <a:avLst/>
          </a:prstGeom>
        </p:spPr>
        <p:txBody>
          <a:bodyPr wrap="none">
            <a:spAutoFit/>
          </a:bodyPr>
          <a:lstStyle/>
          <a:p>
            <a:r>
              <a:rPr lang="en-US" sz="2800" b="1" dirty="0" smtClean="0">
                <a:solidFill>
                  <a:schemeClr val="tx2">
                    <a:lumMod val="60000"/>
                    <a:lumOff val="40000"/>
                  </a:schemeClr>
                </a:solidFill>
                <a:latin typeface="Poppins"/>
                <a:ea typeface="Poppins"/>
                <a:cs typeface="Poppins"/>
                <a:sym typeface="Poppins"/>
              </a:rPr>
              <a:t>IONIZATION: due to penning </a:t>
            </a:r>
            <a:r>
              <a:rPr lang="en-US" sz="2800" b="1" dirty="0">
                <a:solidFill>
                  <a:schemeClr val="tx2">
                    <a:lumMod val="60000"/>
                    <a:lumOff val="40000"/>
                  </a:schemeClr>
                </a:solidFill>
                <a:latin typeface="Poppins"/>
                <a:ea typeface="Poppins"/>
                <a:cs typeface="Poppins"/>
                <a:sym typeface="Poppins"/>
              </a:rPr>
              <a:t>ionization and proton transfer </a:t>
            </a:r>
            <a:endParaRPr lang="it-IT" sz="2800" b="1" dirty="0">
              <a:solidFill>
                <a:schemeClr val="tx2">
                  <a:lumMod val="60000"/>
                  <a:lumOff val="40000"/>
                </a:schemeClr>
              </a:solidFill>
            </a:endParaRPr>
          </a:p>
        </p:txBody>
      </p:sp>
      <p:sp>
        <p:nvSpPr>
          <p:cNvPr id="11" name="CasellaDiTesto 10"/>
          <p:cNvSpPr txBox="1"/>
          <p:nvPr/>
        </p:nvSpPr>
        <p:spPr>
          <a:xfrm>
            <a:off x="5757873" y="975067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834963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0600" y="342900"/>
            <a:ext cx="8115300" cy="926023"/>
          </a:xfrm>
          <a:prstGeom prst="rect">
            <a:avLst/>
          </a:prstGeom>
        </p:spPr>
        <p:txBody>
          <a:bodyPr lIns="0" tIns="0" rIns="0" bIns="0" rtlCol="0" anchor="t">
            <a:spAutoFit/>
          </a:bodyPr>
          <a:lstStyle/>
          <a:p>
            <a:pPr marL="0" lvl="0" indent="0" algn="l">
              <a:lnSpc>
                <a:spcPts val="7679"/>
              </a:lnSpc>
              <a:spcBef>
                <a:spcPct val="0"/>
              </a:spcBef>
            </a:pPr>
            <a:r>
              <a:rPr lang="en-US" sz="6399" b="1" u="none" strike="noStrike" spc="198" dirty="0" smtClean="0">
                <a:solidFill>
                  <a:srgbClr val="003F91"/>
                </a:solidFill>
                <a:latin typeface="Playfair Display Heavy"/>
                <a:ea typeface="Playfair Display Heavy"/>
                <a:cs typeface="Playfair Display Heavy"/>
                <a:sym typeface="Playfair Display Heavy"/>
              </a:rPr>
              <a:t>Conclusions</a:t>
            </a: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3" name="Freeform 3"/>
          <p:cNvSpPr/>
          <p:nvPr/>
        </p:nvSpPr>
        <p:spPr>
          <a:xfrm rot="5400000" flipV="1">
            <a:off x="6117273" y="-1902777"/>
            <a:ext cx="16953285" cy="7445318"/>
          </a:xfrm>
          <a:custGeom>
            <a:avLst/>
            <a:gdLst/>
            <a:ahLst/>
            <a:cxnLst/>
            <a:rect l="l" t="t" r="r" b="b"/>
            <a:pathLst>
              <a:path w="16953285" h="7445318">
                <a:moveTo>
                  <a:pt x="0" y="7445318"/>
                </a:moveTo>
                <a:lnTo>
                  <a:pt x="16953286" y="7445318"/>
                </a:lnTo>
                <a:lnTo>
                  <a:pt x="16953286" y="0"/>
                </a:lnTo>
                <a:lnTo>
                  <a:pt x="0" y="0"/>
                </a:lnTo>
                <a:lnTo>
                  <a:pt x="0" y="7445318"/>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grpSp>
        <p:nvGrpSpPr>
          <p:cNvPr id="4" name="Group 4"/>
          <p:cNvGrpSpPr/>
          <p:nvPr/>
        </p:nvGrpSpPr>
        <p:grpSpPr>
          <a:xfrm>
            <a:off x="9881795" y="2221908"/>
            <a:ext cx="7931890" cy="79318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48BD"/>
            </a:solidFill>
          </p:spPr>
          <p:txBody>
            <a:bodyPr/>
            <a:lstStyle/>
            <a:p>
              <a:endParaRPr lang="it-IT"/>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20168" y="2560281"/>
            <a:ext cx="7255144" cy="72551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51" r="-24951"/>
              </a:stretch>
            </a:blipFill>
          </p:spPr>
          <p:txBody>
            <a:bodyPr/>
            <a:lstStyle/>
            <a:p>
              <a:endParaRPr lang="it-IT"/>
            </a:p>
          </p:txBody>
        </p:sp>
      </p:grpSp>
      <p:grpSp>
        <p:nvGrpSpPr>
          <p:cNvPr id="9" name="Group 9"/>
          <p:cNvGrpSpPr/>
          <p:nvPr/>
        </p:nvGrpSpPr>
        <p:grpSpPr>
          <a:xfrm>
            <a:off x="9372600" y="322711"/>
            <a:ext cx="4475140" cy="447514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597F"/>
            </a:solidFill>
          </p:spPr>
          <p:txBody>
            <a:bodyPr/>
            <a:lstStyle/>
            <a:p>
              <a:endParaRPr lang="it-IT"/>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563509" y="513620"/>
            <a:ext cx="4093323" cy="409332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00" r="-25000"/>
              </a:stretch>
            </a:blipFill>
          </p:spPr>
          <p:txBody>
            <a:bodyPr/>
            <a:lstStyle/>
            <a:p>
              <a:endParaRPr lang="it-IT"/>
            </a:p>
          </p:txBody>
        </p:sp>
      </p:grpSp>
      <p:grpSp>
        <p:nvGrpSpPr>
          <p:cNvPr id="15" name="Group 15"/>
          <p:cNvGrpSpPr/>
          <p:nvPr/>
        </p:nvGrpSpPr>
        <p:grpSpPr>
          <a:xfrm>
            <a:off x="1168901" y="1714500"/>
            <a:ext cx="7820732" cy="1737695"/>
            <a:chOff x="0" y="0"/>
            <a:chExt cx="1619040" cy="406400"/>
          </a:xfrm>
        </p:grpSpPr>
        <p:sp>
          <p:nvSpPr>
            <p:cNvPr id="16" name="Freeform 16"/>
            <p:cNvSpPr/>
            <p:nvPr/>
          </p:nvSpPr>
          <p:spPr>
            <a:xfrm>
              <a:off x="0" y="0"/>
              <a:ext cx="1619040" cy="406400"/>
            </a:xfrm>
            <a:custGeom>
              <a:avLst/>
              <a:gdLst/>
              <a:ahLst/>
              <a:cxnLst/>
              <a:rect l="l" t="t" r="r" b="b"/>
              <a:pathLst>
                <a:path w="1619040" h="406400">
                  <a:moveTo>
                    <a:pt x="1415840" y="0"/>
                  </a:moveTo>
                  <a:cubicBezTo>
                    <a:pt x="1528065" y="0"/>
                    <a:pt x="1619040" y="90976"/>
                    <a:pt x="1619040" y="203200"/>
                  </a:cubicBezTo>
                  <a:cubicBezTo>
                    <a:pt x="1619040" y="315424"/>
                    <a:pt x="1528065" y="406400"/>
                    <a:pt x="1415840" y="406400"/>
                  </a:cubicBezTo>
                  <a:lnTo>
                    <a:pt x="203200" y="406400"/>
                  </a:lnTo>
                  <a:cubicBezTo>
                    <a:pt x="90976" y="406400"/>
                    <a:pt x="0" y="315424"/>
                    <a:pt x="0" y="203200"/>
                  </a:cubicBezTo>
                  <a:cubicBezTo>
                    <a:pt x="0" y="90976"/>
                    <a:pt x="90976" y="0"/>
                    <a:pt x="203200" y="0"/>
                  </a:cubicBezTo>
                  <a:close/>
                </a:path>
              </a:pathLst>
            </a:custGeom>
            <a:solidFill>
              <a:srgbClr val="15597F"/>
            </a:solidFill>
          </p:spPr>
          <p:txBody>
            <a:bodyPr/>
            <a:lstStyle/>
            <a:p>
              <a:endParaRPr lang="it-IT" sz="2200"/>
            </a:p>
          </p:txBody>
        </p:sp>
        <p:sp>
          <p:nvSpPr>
            <p:cNvPr id="17" name="TextBox 17"/>
            <p:cNvSpPr txBox="1"/>
            <p:nvPr/>
          </p:nvSpPr>
          <p:spPr>
            <a:xfrm>
              <a:off x="0" y="-38100"/>
              <a:ext cx="1619040" cy="444500"/>
            </a:xfrm>
            <a:prstGeom prst="rect">
              <a:avLst/>
            </a:prstGeom>
          </p:spPr>
          <p:txBody>
            <a:bodyPr lIns="43900" tIns="43900" rIns="43900" bIns="43900" rtlCol="0" anchor="ctr"/>
            <a:lstStyle/>
            <a:p>
              <a:pPr algn="ctr">
                <a:lnSpc>
                  <a:spcPts val="2659"/>
                </a:lnSpc>
              </a:pPr>
              <a:endParaRPr sz="2200"/>
            </a:p>
          </p:txBody>
        </p:sp>
      </p:grpSp>
      <p:grpSp>
        <p:nvGrpSpPr>
          <p:cNvPr id="18" name="Group 18"/>
          <p:cNvGrpSpPr/>
          <p:nvPr/>
        </p:nvGrpSpPr>
        <p:grpSpPr>
          <a:xfrm>
            <a:off x="1025636" y="1982775"/>
            <a:ext cx="1230674" cy="123067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3852"/>
            </a:solidFill>
          </p:spPr>
          <p:txBody>
            <a:bodyPr/>
            <a:lstStyle/>
            <a:p>
              <a:endParaRPr lang="it-IT"/>
            </a:p>
          </p:txBody>
        </p:sp>
        <p:sp>
          <p:nvSpPr>
            <p:cNvPr id="20" name="TextBox 20"/>
            <p:cNvSpPr txBox="1"/>
            <p:nvPr/>
          </p:nvSpPr>
          <p:spPr>
            <a:xfrm>
              <a:off x="76200" y="38100"/>
              <a:ext cx="660400" cy="698500"/>
            </a:xfrm>
            <a:prstGeom prst="rect">
              <a:avLst/>
            </a:prstGeom>
          </p:spPr>
          <p:txBody>
            <a:bodyPr lIns="43900" tIns="43900" rIns="43900" bIns="43900" rtlCol="0" anchor="ctr"/>
            <a:lstStyle/>
            <a:p>
              <a:pPr algn="ctr">
                <a:lnSpc>
                  <a:spcPts val="2659"/>
                </a:lnSpc>
              </a:pPr>
              <a:endParaRPr/>
            </a:p>
          </p:txBody>
        </p:sp>
      </p:grpSp>
      <p:grpSp>
        <p:nvGrpSpPr>
          <p:cNvPr id="21" name="Group 21"/>
          <p:cNvGrpSpPr/>
          <p:nvPr/>
        </p:nvGrpSpPr>
        <p:grpSpPr>
          <a:xfrm>
            <a:off x="1168901" y="3628570"/>
            <a:ext cx="7820732" cy="1737695"/>
            <a:chOff x="0" y="0"/>
            <a:chExt cx="1619040" cy="406400"/>
          </a:xfrm>
        </p:grpSpPr>
        <p:sp>
          <p:nvSpPr>
            <p:cNvPr id="22" name="Freeform 22"/>
            <p:cNvSpPr/>
            <p:nvPr/>
          </p:nvSpPr>
          <p:spPr>
            <a:xfrm>
              <a:off x="0" y="0"/>
              <a:ext cx="1619040" cy="406400"/>
            </a:xfrm>
            <a:custGeom>
              <a:avLst/>
              <a:gdLst/>
              <a:ahLst/>
              <a:cxnLst/>
              <a:rect l="l" t="t" r="r" b="b"/>
              <a:pathLst>
                <a:path w="1619040" h="406400">
                  <a:moveTo>
                    <a:pt x="1415840" y="0"/>
                  </a:moveTo>
                  <a:cubicBezTo>
                    <a:pt x="1528065" y="0"/>
                    <a:pt x="1619040" y="90976"/>
                    <a:pt x="1619040" y="203200"/>
                  </a:cubicBezTo>
                  <a:cubicBezTo>
                    <a:pt x="1619040" y="315424"/>
                    <a:pt x="1528065" y="406400"/>
                    <a:pt x="1415840" y="406400"/>
                  </a:cubicBezTo>
                  <a:lnTo>
                    <a:pt x="203200" y="406400"/>
                  </a:lnTo>
                  <a:cubicBezTo>
                    <a:pt x="90976" y="406400"/>
                    <a:pt x="0" y="315424"/>
                    <a:pt x="0" y="203200"/>
                  </a:cubicBezTo>
                  <a:cubicBezTo>
                    <a:pt x="0" y="90976"/>
                    <a:pt x="90976" y="0"/>
                    <a:pt x="203200" y="0"/>
                  </a:cubicBezTo>
                  <a:close/>
                </a:path>
              </a:pathLst>
            </a:custGeom>
            <a:solidFill>
              <a:srgbClr val="15597F"/>
            </a:solidFill>
          </p:spPr>
          <p:txBody>
            <a:bodyPr/>
            <a:lstStyle/>
            <a:p>
              <a:endParaRPr lang="it-IT"/>
            </a:p>
          </p:txBody>
        </p:sp>
        <p:sp>
          <p:nvSpPr>
            <p:cNvPr id="23" name="TextBox 23"/>
            <p:cNvSpPr txBox="1"/>
            <p:nvPr/>
          </p:nvSpPr>
          <p:spPr>
            <a:xfrm>
              <a:off x="0" y="-38100"/>
              <a:ext cx="1619040" cy="444500"/>
            </a:xfrm>
            <a:prstGeom prst="rect">
              <a:avLst/>
            </a:prstGeom>
          </p:spPr>
          <p:txBody>
            <a:bodyPr lIns="43900" tIns="43900" rIns="43900" bIns="43900" rtlCol="0" anchor="ctr"/>
            <a:lstStyle/>
            <a:p>
              <a:pPr algn="ctr">
                <a:lnSpc>
                  <a:spcPts val="2659"/>
                </a:lnSpc>
              </a:pPr>
              <a:endParaRPr/>
            </a:p>
          </p:txBody>
        </p:sp>
      </p:grpSp>
      <p:grpSp>
        <p:nvGrpSpPr>
          <p:cNvPr id="24" name="Group 24"/>
          <p:cNvGrpSpPr/>
          <p:nvPr/>
        </p:nvGrpSpPr>
        <p:grpSpPr>
          <a:xfrm>
            <a:off x="1025636" y="3896781"/>
            <a:ext cx="1230674" cy="123067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3852"/>
            </a:solidFill>
          </p:spPr>
          <p:txBody>
            <a:bodyPr/>
            <a:lstStyle/>
            <a:p>
              <a:endParaRPr lang="it-IT"/>
            </a:p>
          </p:txBody>
        </p:sp>
        <p:sp>
          <p:nvSpPr>
            <p:cNvPr id="26" name="TextBox 26"/>
            <p:cNvSpPr txBox="1"/>
            <p:nvPr/>
          </p:nvSpPr>
          <p:spPr>
            <a:xfrm>
              <a:off x="76200" y="38100"/>
              <a:ext cx="660400" cy="698500"/>
            </a:xfrm>
            <a:prstGeom prst="rect">
              <a:avLst/>
            </a:prstGeom>
          </p:spPr>
          <p:txBody>
            <a:bodyPr lIns="43900" tIns="43900" rIns="43900" bIns="43900" rtlCol="0" anchor="ctr"/>
            <a:lstStyle/>
            <a:p>
              <a:pPr algn="ctr">
                <a:lnSpc>
                  <a:spcPts val="2659"/>
                </a:lnSpc>
              </a:pPr>
              <a:endParaRPr/>
            </a:p>
          </p:txBody>
        </p:sp>
      </p:grpSp>
      <p:sp>
        <p:nvSpPr>
          <p:cNvPr id="27" name="TextBox 27"/>
          <p:cNvSpPr txBox="1"/>
          <p:nvPr/>
        </p:nvSpPr>
        <p:spPr>
          <a:xfrm>
            <a:off x="2457408" y="3836194"/>
            <a:ext cx="6229391" cy="1231106"/>
          </a:xfrm>
          <a:prstGeom prst="rect">
            <a:avLst/>
          </a:prstGeom>
        </p:spPr>
        <p:txBody>
          <a:bodyPr wrap="square" lIns="0" tIns="0" rIns="0" bIns="0" rtlCol="0" anchor="t">
            <a:spAutoFit/>
          </a:bodyPr>
          <a:lstStyle/>
          <a:p>
            <a:pPr marL="0" lvl="0" indent="0" algn="l">
              <a:lnSpc>
                <a:spcPts val="2360"/>
              </a:lnSpc>
              <a:spcBef>
                <a:spcPct val="0"/>
              </a:spcBef>
            </a:pPr>
            <a:r>
              <a:rPr lang="en-US" sz="2200" u="none" strike="noStrike" dirty="0">
                <a:solidFill>
                  <a:srgbClr val="FFFFFF"/>
                </a:solidFill>
                <a:latin typeface="Poppins"/>
                <a:ea typeface="Poppins"/>
                <a:cs typeface="Poppins"/>
                <a:sym typeface="Poppins"/>
              </a:rPr>
              <a:t>The method is rapid,</a:t>
            </a:r>
            <a:r>
              <a:rPr lang="en-US" sz="2200" b="1" u="none" strike="noStrike" dirty="0">
                <a:solidFill>
                  <a:srgbClr val="FFFFFF"/>
                </a:solidFill>
                <a:latin typeface="Poppins Bold"/>
                <a:ea typeface="Poppins Bold"/>
                <a:cs typeface="Poppins Bold"/>
                <a:sym typeface="Poppins Bold"/>
              </a:rPr>
              <a:t> high-throughput,</a:t>
            </a:r>
            <a:r>
              <a:rPr lang="en-US" sz="2200" u="none" strike="noStrike" dirty="0">
                <a:solidFill>
                  <a:srgbClr val="FFFFFF"/>
                </a:solidFill>
                <a:latin typeface="Poppins"/>
                <a:ea typeface="Poppins"/>
                <a:cs typeface="Poppins"/>
                <a:sym typeface="Poppins"/>
              </a:rPr>
              <a:t> and </a:t>
            </a:r>
            <a:r>
              <a:rPr lang="en-US" sz="2200" b="1" u="none" strike="noStrike" dirty="0">
                <a:solidFill>
                  <a:srgbClr val="FFFFFF"/>
                </a:solidFill>
                <a:latin typeface="Poppins Bold"/>
                <a:ea typeface="Poppins Bold"/>
                <a:cs typeface="Poppins Bold"/>
                <a:sym typeface="Poppins Bold"/>
              </a:rPr>
              <a:t>environmentally friendly,</a:t>
            </a:r>
            <a:r>
              <a:rPr lang="en-US" sz="2200" u="none" strike="noStrike" dirty="0">
                <a:solidFill>
                  <a:srgbClr val="FFFFFF"/>
                </a:solidFill>
                <a:latin typeface="Poppins"/>
                <a:ea typeface="Poppins"/>
                <a:cs typeface="Poppins"/>
                <a:sym typeface="Poppins"/>
              </a:rPr>
              <a:t> requiring </a:t>
            </a:r>
            <a:r>
              <a:rPr lang="en-US" sz="2200" b="1" u="none" strike="noStrike" dirty="0">
                <a:solidFill>
                  <a:srgbClr val="FFFFFF"/>
                </a:solidFill>
                <a:latin typeface="Poppins Bold"/>
                <a:ea typeface="Poppins Bold"/>
                <a:cs typeface="Poppins Bold"/>
                <a:sym typeface="Poppins Bold"/>
              </a:rPr>
              <a:t>no chromatographic separation</a:t>
            </a:r>
            <a:r>
              <a:rPr lang="en-US" sz="2200" u="none" strike="noStrike" dirty="0">
                <a:solidFill>
                  <a:srgbClr val="FFFFFF"/>
                </a:solidFill>
                <a:latin typeface="Poppins"/>
                <a:ea typeface="Poppins"/>
                <a:cs typeface="Poppins"/>
                <a:sym typeface="Poppins"/>
              </a:rPr>
              <a:t> and allowing analysis in just 30 seconds per sample.</a:t>
            </a:r>
          </a:p>
        </p:txBody>
      </p:sp>
      <p:sp>
        <p:nvSpPr>
          <p:cNvPr id="28" name="TextBox 28"/>
          <p:cNvSpPr txBox="1"/>
          <p:nvPr/>
        </p:nvSpPr>
        <p:spPr>
          <a:xfrm>
            <a:off x="2531032" y="2085826"/>
            <a:ext cx="5927168" cy="1000274"/>
          </a:xfrm>
          <a:prstGeom prst="rect">
            <a:avLst/>
          </a:prstGeom>
        </p:spPr>
        <p:txBody>
          <a:bodyPr wrap="square" lIns="0" tIns="0" rIns="0" bIns="0" rtlCol="0" anchor="t">
            <a:spAutoFit/>
          </a:bodyPr>
          <a:lstStyle/>
          <a:p>
            <a:pPr algn="l">
              <a:lnSpc>
                <a:spcPts val="2600"/>
              </a:lnSpc>
              <a:spcBef>
                <a:spcPct val="0"/>
              </a:spcBef>
            </a:pPr>
            <a:r>
              <a:rPr lang="en-US" sz="2167" dirty="0">
                <a:solidFill>
                  <a:srgbClr val="FFFFFF"/>
                </a:solidFill>
                <a:latin typeface="Poppins"/>
                <a:ea typeface="Poppins"/>
                <a:cs typeface="Poppins"/>
                <a:sym typeface="Poppins"/>
              </a:rPr>
              <a:t>The DART-TQ MS/MS multi-target method successfully detected saffron adulteration </a:t>
            </a:r>
            <a:r>
              <a:rPr lang="en-US" sz="2167" b="1" dirty="0">
                <a:solidFill>
                  <a:srgbClr val="FFFFFF"/>
                </a:solidFill>
                <a:latin typeface="Poppins Bold"/>
                <a:ea typeface="Poppins Bold"/>
                <a:cs typeface="Poppins Bold"/>
                <a:sym typeface="Poppins Bold"/>
              </a:rPr>
              <a:t>down to 3</a:t>
            </a:r>
            <a:r>
              <a:rPr lang="en-US" sz="2167" b="1" dirty="0" smtClean="0">
                <a:solidFill>
                  <a:srgbClr val="FFFFFF"/>
                </a:solidFill>
                <a:latin typeface="Poppins Bold"/>
                <a:ea typeface="Poppins Bold"/>
                <a:cs typeface="Poppins Bold"/>
                <a:sym typeface="Poppins Bold"/>
              </a:rPr>
              <a:t>% </a:t>
            </a:r>
            <a:r>
              <a:rPr lang="en-US" sz="2167" b="1" dirty="0">
                <a:solidFill>
                  <a:srgbClr val="FFFFFF"/>
                </a:solidFill>
                <a:latin typeface="Poppins Bold"/>
                <a:ea typeface="Poppins Bold"/>
                <a:cs typeface="Poppins Bold"/>
                <a:sym typeface="Poppins Bold"/>
              </a:rPr>
              <a:t>turmeric and 5% </a:t>
            </a:r>
            <a:r>
              <a:rPr lang="en-US" sz="2167" b="1" dirty="0" smtClean="0">
                <a:solidFill>
                  <a:srgbClr val="FFFFFF"/>
                </a:solidFill>
                <a:latin typeface="Poppins Bold"/>
                <a:ea typeface="Poppins Bold"/>
                <a:cs typeface="Poppins Bold"/>
                <a:sym typeface="Poppins Bold"/>
              </a:rPr>
              <a:t>safflower</a:t>
            </a:r>
            <a:r>
              <a:rPr lang="en-US" sz="2167" dirty="0">
                <a:solidFill>
                  <a:srgbClr val="FFFFFF"/>
                </a:solidFill>
                <a:latin typeface="Poppins"/>
                <a:ea typeface="Poppins"/>
                <a:cs typeface="Poppins"/>
                <a:sym typeface="Poppins"/>
              </a:rPr>
              <a:t>.</a:t>
            </a:r>
          </a:p>
        </p:txBody>
      </p:sp>
      <p:grpSp>
        <p:nvGrpSpPr>
          <p:cNvPr id="29" name="Group 29"/>
          <p:cNvGrpSpPr/>
          <p:nvPr/>
        </p:nvGrpSpPr>
        <p:grpSpPr>
          <a:xfrm>
            <a:off x="1193595" y="5522657"/>
            <a:ext cx="7796038" cy="1737695"/>
            <a:chOff x="0" y="0"/>
            <a:chExt cx="1613265" cy="406400"/>
          </a:xfrm>
        </p:grpSpPr>
        <p:sp>
          <p:nvSpPr>
            <p:cNvPr id="30" name="Freeform 30"/>
            <p:cNvSpPr/>
            <p:nvPr/>
          </p:nvSpPr>
          <p:spPr>
            <a:xfrm>
              <a:off x="0" y="0"/>
              <a:ext cx="1613265" cy="406400"/>
            </a:xfrm>
            <a:custGeom>
              <a:avLst/>
              <a:gdLst/>
              <a:ahLst/>
              <a:cxnLst/>
              <a:rect l="l" t="t" r="r" b="b"/>
              <a:pathLst>
                <a:path w="1613265" h="406400">
                  <a:moveTo>
                    <a:pt x="1410065" y="0"/>
                  </a:moveTo>
                  <a:cubicBezTo>
                    <a:pt x="1522290" y="0"/>
                    <a:pt x="1613265" y="90976"/>
                    <a:pt x="1613265" y="203200"/>
                  </a:cubicBezTo>
                  <a:cubicBezTo>
                    <a:pt x="1613265" y="315424"/>
                    <a:pt x="1522290" y="406400"/>
                    <a:pt x="1410065" y="406400"/>
                  </a:cubicBezTo>
                  <a:lnTo>
                    <a:pt x="203200" y="406400"/>
                  </a:lnTo>
                  <a:cubicBezTo>
                    <a:pt x="90976" y="406400"/>
                    <a:pt x="0" y="315424"/>
                    <a:pt x="0" y="203200"/>
                  </a:cubicBezTo>
                  <a:cubicBezTo>
                    <a:pt x="0" y="90976"/>
                    <a:pt x="90976" y="0"/>
                    <a:pt x="203200" y="0"/>
                  </a:cubicBezTo>
                  <a:close/>
                </a:path>
              </a:pathLst>
            </a:custGeom>
            <a:solidFill>
              <a:srgbClr val="15597F"/>
            </a:solidFill>
          </p:spPr>
          <p:txBody>
            <a:bodyPr/>
            <a:lstStyle/>
            <a:p>
              <a:endParaRPr lang="it-IT"/>
            </a:p>
          </p:txBody>
        </p:sp>
        <p:sp>
          <p:nvSpPr>
            <p:cNvPr id="31" name="TextBox 31"/>
            <p:cNvSpPr txBox="1"/>
            <p:nvPr/>
          </p:nvSpPr>
          <p:spPr>
            <a:xfrm>
              <a:off x="0" y="-38100"/>
              <a:ext cx="1613265" cy="444500"/>
            </a:xfrm>
            <a:prstGeom prst="rect">
              <a:avLst/>
            </a:prstGeom>
          </p:spPr>
          <p:txBody>
            <a:bodyPr lIns="43900" tIns="43900" rIns="43900" bIns="43900" rtlCol="0" anchor="ctr"/>
            <a:lstStyle/>
            <a:p>
              <a:pPr algn="ctr">
                <a:lnSpc>
                  <a:spcPts val="2659"/>
                </a:lnSpc>
              </a:pPr>
              <a:endParaRPr/>
            </a:p>
          </p:txBody>
        </p:sp>
      </p:grpSp>
      <p:grpSp>
        <p:nvGrpSpPr>
          <p:cNvPr id="32" name="Group 32"/>
          <p:cNvGrpSpPr/>
          <p:nvPr/>
        </p:nvGrpSpPr>
        <p:grpSpPr>
          <a:xfrm>
            <a:off x="1050330" y="5790868"/>
            <a:ext cx="1230674" cy="123067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3852"/>
            </a:solidFill>
          </p:spPr>
          <p:txBody>
            <a:bodyPr/>
            <a:lstStyle/>
            <a:p>
              <a:endParaRPr lang="it-IT"/>
            </a:p>
          </p:txBody>
        </p:sp>
        <p:sp>
          <p:nvSpPr>
            <p:cNvPr id="34" name="TextBox 34"/>
            <p:cNvSpPr txBox="1"/>
            <p:nvPr/>
          </p:nvSpPr>
          <p:spPr>
            <a:xfrm>
              <a:off x="76200" y="38100"/>
              <a:ext cx="660400" cy="698500"/>
            </a:xfrm>
            <a:prstGeom prst="rect">
              <a:avLst/>
            </a:prstGeom>
          </p:spPr>
          <p:txBody>
            <a:bodyPr lIns="43900" tIns="43900" rIns="43900" bIns="43900" rtlCol="0" anchor="ctr"/>
            <a:lstStyle/>
            <a:p>
              <a:pPr algn="ctr">
                <a:lnSpc>
                  <a:spcPts val="2659"/>
                </a:lnSpc>
              </a:pPr>
              <a:endParaRPr/>
            </a:p>
          </p:txBody>
        </p:sp>
      </p:grpSp>
      <p:sp>
        <p:nvSpPr>
          <p:cNvPr id="35" name="TextBox 35"/>
          <p:cNvSpPr txBox="1"/>
          <p:nvPr/>
        </p:nvSpPr>
        <p:spPr>
          <a:xfrm>
            <a:off x="2504002" y="5903103"/>
            <a:ext cx="6357098" cy="923330"/>
          </a:xfrm>
          <a:prstGeom prst="rect">
            <a:avLst/>
          </a:prstGeom>
        </p:spPr>
        <p:txBody>
          <a:bodyPr wrap="square" lIns="0" tIns="0" rIns="0" bIns="0" rtlCol="0" anchor="t">
            <a:spAutoFit/>
          </a:bodyPr>
          <a:lstStyle/>
          <a:p>
            <a:pPr marL="0" lvl="0" indent="0" algn="l">
              <a:lnSpc>
                <a:spcPts val="2360"/>
              </a:lnSpc>
              <a:spcBef>
                <a:spcPct val="0"/>
              </a:spcBef>
            </a:pPr>
            <a:r>
              <a:rPr lang="en-US" sz="2200" u="none" strike="noStrike" dirty="0">
                <a:solidFill>
                  <a:srgbClr val="FFFFFF"/>
                </a:solidFill>
                <a:latin typeface="Poppins"/>
                <a:ea typeface="Poppins"/>
                <a:cs typeface="Poppins"/>
                <a:sym typeface="Poppins"/>
              </a:rPr>
              <a:t>The inclusion of an internal standard significantly contributed to </a:t>
            </a:r>
            <a:r>
              <a:rPr lang="en-US" sz="2200" u="none" strike="noStrike" dirty="0" smtClean="0">
                <a:solidFill>
                  <a:srgbClr val="FFFFFF"/>
                </a:solidFill>
                <a:latin typeface="Poppins"/>
                <a:ea typeface="Poppins"/>
                <a:cs typeface="Poppins"/>
                <a:sym typeface="Poppins"/>
              </a:rPr>
              <a:t>decrease </a:t>
            </a:r>
            <a:r>
              <a:rPr lang="en-US" sz="2200" u="none" strike="noStrike" dirty="0">
                <a:solidFill>
                  <a:srgbClr val="FFFFFF"/>
                </a:solidFill>
                <a:latin typeface="Poppins"/>
                <a:ea typeface="Poppins"/>
                <a:cs typeface="Poppins"/>
                <a:sym typeface="Poppins"/>
              </a:rPr>
              <a:t>variability of the MS </a:t>
            </a:r>
            <a:r>
              <a:rPr lang="en-US" sz="2200" u="none" strike="noStrike" dirty="0" smtClean="0">
                <a:solidFill>
                  <a:srgbClr val="FFFFFF"/>
                </a:solidFill>
                <a:latin typeface="Poppins"/>
                <a:ea typeface="Poppins"/>
                <a:cs typeface="Poppins"/>
                <a:sym typeface="Poppins"/>
              </a:rPr>
              <a:t>measurements.</a:t>
            </a:r>
            <a:endParaRPr lang="en-US" sz="2200" u="none" strike="noStrike" dirty="0">
              <a:solidFill>
                <a:srgbClr val="FFFFFF"/>
              </a:solidFill>
              <a:latin typeface="Poppins"/>
              <a:ea typeface="Poppins"/>
              <a:cs typeface="Poppins"/>
              <a:sym typeface="Poppins"/>
            </a:endParaRPr>
          </a:p>
        </p:txBody>
      </p:sp>
      <p:sp>
        <p:nvSpPr>
          <p:cNvPr id="36" name="Freeform 36"/>
          <p:cNvSpPr/>
          <p:nvPr/>
        </p:nvSpPr>
        <p:spPr>
          <a:xfrm>
            <a:off x="1058561" y="2023931"/>
            <a:ext cx="1153203" cy="1284437"/>
          </a:xfrm>
          <a:custGeom>
            <a:avLst/>
            <a:gdLst/>
            <a:ahLst/>
            <a:cxnLst/>
            <a:rect l="l" t="t" r="r" b="b"/>
            <a:pathLst>
              <a:path w="1153203" h="1284437">
                <a:moveTo>
                  <a:pt x="0" y="0"/>
                </a:moveTo>
                <a:lnTo>
                  <a:pt x="1153203" y="0"/>
                </a:lnTo>
                <a:lnTo>
                  <a:pt x="1153203" y="1284437"/>
                </a:lnTo>
                <a:lnTo>
                  <a:pt x="0" y="1284437"/>
                </a:lnTo>
                <a:lnTo>
                  <a:pt x="0" y="0"/>
                </a:lnTo>
                <a:close/>
              </a:path>
            </a:pathLst>
          </a:custGeom>
          <a:blipFill>
            <a:blip r:embed="rId6">
              <a:extLst>
                <a:ext uri="{96DAC541-7B7A-43D3-8B79-37D633B846F1}">
                  <asvg:svgBlip xmlns:asvg="http://schemas.microsoft.com/office/drawing/2016/SVG/main" xmlns="" r:embed="rId8"/>
                </a:ext>
              </a:extLst>
            </a:blip>
            <a:stretch>
              <a:fillRect t="-3" b="-3"/>
            </a:stretch>
          </a:blipFill>
        </p:spPr>
        <p:txBody>
          <a:bodyPr/>
          <a:lstStyle/>
          <a:p>
            <a:endParaRPr lang="it-IT"/>
          </a:p>
        </p:txBody>
      </p:sp>
      <p:sp>
        <p:nvSpPr>
          <p:cNvPr id="37" name="Freeform 37"/>
          <p:cNvSpPr/>
          <p:nvPr/>
        </p:nvSpPr>
        <p:spPr>
          <a:xfrm>
            <a:off x="1064371" y="3973049"/>
            <a:ext cx="1153203" cy="1284437"/>
          </a:xfrm>
          <a:custGeom>
            <a:avLst/>
            <a:gdLst/>
            <a:ahLst/>
            <a:cxnLst/>
            <a:rect l="l" t="t" r="r" b="b"/>
            <a:pathLst>
              <a:path w="1153203" h="1284437">
                <a:moveTo>
                  <a:pt x="0" y="0"/>
                </a:moveTo>
                <a:lnTo>
                  <a:pt x="1153204" y="0"/>
                </a:lnTo>
                <a:lnTo>
                  <a:pt x="1153204" y="1284437"/>
                </a:lnTo>
                <a:lnTo>
                  <a:pt x="0" y="1284437"/>
                </a:lnTo>
                <a:lnTo>
                  <a:pt x="0" y="0"/>
                </a:lnTo>
                <a:close/>
              </a:path>
            </a:pathLst>
          </a:custGeom>
          <a:blipFill>
            <a:blip r:embed="rId6">
              <a:extLst>
                <a:ext uri="{96DAC541-7B7A-43D3-8B79-37D633B846F1}">
                  <asvg:svgBlip xmlns:asvg="http://schemas.microsoft.com/office/drawing/2016/SVG/main" xmlns="" r:embed="rId8"/>
                </a:ext>
              </a:extLst>
            </a:blip>
            <a:stretch>
              <a:fillRect t="-3" b="-3"/>
            </a:stretch>
          </a:blipFill>
        </p:spPr>
        <p:txBody>
          <a:bodyPr/>
          <a:lstStyle/>
          <a:p>
            <a:endParaRPr lang="it-IT"/>
          </a:p>
        </p:txBody>
      </p:sp>
      <p:sp>
        <p:nvSpPr>
          <p:cNvPr id="38" name="Freeform 38"/>
          <p:cNvSpPr/>
          <p:nvPr/>
        </p:nvSpPr>
        <p:spPr>
          <a:xfrm>
            <a:off x="1064371" y="5884829"/>
            <a:ext cx="1153203" cy="1284437"/>
          </a:xfrm>
          <a:custGeom>
            <a:avLst/>
            <a:gdLst/>
            <a:ahLst/>
            <a:cxnLst/>
            <a:rect l="l" t="t" r="r" b="b"/>
            <a:pathLst>
              <a:path w="1153203" h="1284437">
                <a:moveTo>
                  <a:pt x="0" y="0"/>
                </a:moveTo>
                <a:lnTo>
                  <a:pt x="1153204" y="0"/>
                </a:lnTo>
                <a:lnTo>
                  <a:pt x="1153204" y="1284437"/>
                </a:lnTo>
                <a:lnTo>
                  <a:pt x="0" y="1284437"/>
                </a:lnTo>
                <a:lnTo>
                  <a:pt x="0" y="0"/>
                </a:lnTo>
                <a:close/>
              </a:path>
            </a:pathLst>
          </a:custGeom>
          <a:blipFill>
            <a:blip r:embed="rId6">
              <a:extLst>
                <a:ext uri="{96DAC541-7B7A-43D3-8B79-37D633B846F1}">
                  <asvg:svgBlip xmlns:asvg="http://schemas.microsoft.com/office/drawing/2016/SVG/main" xmlns="" r:embed="rId8"/>
                </a:ext>
              </a:extLst>
            </a:blip>
            <a:stretch>
              <a:fillRect t="-3" b="-3"/>
            </a:stretch>
          </a:blipFill>
        </p:spPr>
        <p:txBody>
          <a:bodyPr/>
          <a:lstStyle/>
          <a:p>
            <a:endParaRPr lang="it-IT"/>
          </a:p>
        </p:txBody>
      </p:sp>
      <p:grpSp>
        <p:nvGrpSpPr>
          <p:cNvPr id="42" name="Gruppo 41"/>
          <p:cNvGrpSpPr/>
          <p:nvPr/>
        </p:nvGrpSpPr>
        <p:grpSpPr>
          <a:xfrm>
            <a:off x="228600" y="7793734"/>
            <a:ext cx="10972800" cy="2115652"/>
            <a:chOff x="228600" y="7793734"/>
            <a:chExt cx="10972800" cy="2115652"/>
          </a:xfrm>
        </p:grpSpPr>
        <p:sp>
          <p:nvSpPr>
            <p:cNvPr id="39" name="TextBox 39"/>
            <p:cNvSpPr txBox="1"/>
            <p:nvPr/>
          </p:nvSpPr>
          <p:spPr>
            <a:xfrm>
              <a:off x="228600" y="9128693"/>
              <a:ext cx="10972800" cy="780693"/>
            </a:xfrm>
            <a:prstGeom prst="rect">
              <a:avLst/>
            </a:prstGeom>
            <a:solidFill>
              <a:schemeClr val="accent4">
                <a:lumMod val="20000"/>
                <a:lumOff val="80000"/>
              </a:schemeClr>
            </a:solidFill>
          </p:spPr>
          <p:txBody>
            <a:bodyPr wrap="square" lIns="0" tIns="0" rIns="0" bIns="0" rtlCol="0" anchor="t">
              <a:spAutoFit/>
            </a:bodyPr>
            <a:lstStyle/>
            <a:p>
              <a:pPr algn="l">
                <a:spcBef>
                  <a:spcPct val="0"/>
                </a:spcBef>
              </a:pPr>
              <a:r>
                <a:rPr lang="en-US" sz="2500" dirty="0" smtClean="0">
                  <a:latin typeface="Poppins"/>
                  <a:ea typeface="Poppins"/>
                  <a:cs typeface="Poppins"/>
                  <a:sym typeface="Poppins"/>
                </a:rPr>
                <a:t>extend </a:t>
              </a:r>
              <a:r>
                <a:rPr lang="en-US" sz="2500" dirty="0">
                  <a:latin typeface="Poppins"/>
                  <a:ea typeface="Poppins"/>
                  <a:cs typeface="Poppins"/>
                  <a:sym typeface="Poppins"/>
                </a:rPr>
                <a:t>the method to other potential adulterants to deploy a single multi-target method for the detection of </a:t>
              </a:r>
              <a:r>
                <a:rPr lang="en-US" sz="2500" dirty="0" smtClean="0">
                  <a:latin typeface="Poppins"/>
                  <a:ea typeface="Poppins"/>
                  <a:cs typeface="Poppins"/>
                  <a:sym typeface="Poppins"/>
                </a:rPr>
                <a:t>multiple substances </a:t>
              </a:r>
              <a:endParaRPr lang="en-US" sz="2500" dirty="0">
                <a:latin typeface="Poppins"/>
                <a:ea typeface="Poppins"/>
                <a:cs typeface="Poppins"/>
                <a:sym typeface="Poppins"/>
              </a:endParaRPr>
            </a:p>
          </p:txBody>
        </p:sp>
        <p:sp>
          <p:nvSpPr>
            <p:cNvPr id="40" name="TextBox 40"/>
            <p:cNvSpPr txBox="1"/>
            <p:nvPr/>
          </p:nvSpPr>
          <p:spPr>
            <a:xfrm>
              <a:off x="1684328" y="7793734"/>
              <a:ext cx="6371583" cy="371897"/>
            </a:xfrm>
            <a:prstGeom prst="rect">
              <a:avLst/>
            </a:prstGeom>
          </p:spPr>
          <p:txBody>
            <a:bodyPr wrap="square" lIns="0" tIns="0" rIns="0" bIns="0" rtlCol="0" anchor="t">
              <a:spAutoFit/>
            </a:bodyPr>
            <a:lstStyle/>
            <a:p>
              <a:pPr algn="ctr">
                <a:lnSpc>
                  <a:spcPts val="2934"/>
                </a:lnSpc>
                <a:spcBef>
                  <a:spcPct val="0"/>
                </a:spcBef>
              </a:pPr>
              <a:r>
                <a:rPr lang="en-US" sz="3600" b="1" spc="198" dirty="0">
                  <a:solidFill>
                    <a:srgbClr val="003F91"/>
                  </a:solidFill>
                  <a:latin typeface="Playfair Display Heavy"/>
                  <a:ea typeface="Playfair Display Heavy"/>
                  <a:cs typeface="Playfair Display Heavy"/>
                  <a:sym typeface="Calibri (MS) Bold"/>
                </a:rPr>
                <a:t>FUTURE PERSPECTIVES</a:t>
              </a:r>
              <a:r>
                <a:rPr lang="en-US" sz="3200" dirty="0">
                  <a:solidFill>
                    <a:srgbClr val="7E48BD"/>
                  </a:solidFill>
                  <a:latin typeface="Calibri (MS) Bold"/>
                  <a:ea typeface="Calibri (MS) Bold"/>
                  <a:cs typeface="Calibri (MS) Bold"/>
                  <a:sym typeface="Calibri (MS) Bold"/>
                </a:rPr>
                <a:t>:</a:t>
              </a:r>
            </a:p>
          </p:txBody>
        </p:sp>
        <p:sp>
          <p:nvSpPr>
            <p:cNvPr id="41" name="Freccia in giù 40"/>
            <p:cNvSpPr/>
            <p:nvPr/>
          </p:nvSpPr>
          <p:spPr>
            <a:xfrm>
              <a:off x="3919545" y="8295870"/>
              <a:ext cx="1338255" cy="735678"/>
            </a:xfrm>
            <a:prstGeom prst="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4093" y="-96164"/>
            <a:ext cx="5379334" cy="545920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48BD"/>
            </a:solidFill>
          </p:spPr>
          <p:txBody>
            <a:bodyPr/>
            <a:lstStyle/>
            <a:p>
              <a:endParaRPr lang="it-IT"/>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343574" y="136724"/>
            <a:ext cx="4920371" cy="49934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59" r="-24959"/>
              </a:stretch>
            </a:blipFill>
          </p:spPr>
          <p:txBody>
            <a:bodyPr/>
            <a:lstStyle/>
            <a:p>
              <a:endParaRPr lang="it-IT"/>
            </a:p>
          </p:txBody>
        </p:sp>
      </p:grpSp>
      <p:sp>
        <p:nvSpPr>
          <p:cNvPr id="14" name="TextBox 14"/>
          <p:cNvSpPr txBox="1"/>
          <p:nvPr/>
        </p:nvSpPr>
        <p:spPr>
          <a:xfrm>
            <a:off x="9144000" y="606131"/>
            <a:ext cx="6801643" cy="1102866"/>
          </a:xfrm>
          <a:prstGeom prst="rect">
            <a:avLst/>
          </a:prstGeom>
        </p:spPr>
        <p:txBody>
          <a:bodyPr lIns="0" tIns="0" rIns="0" bIns="0" rtlCol="0" anchor="t">
            <a:spAutoFit/>
          </a:bodyPr>
          <a:lstStyle/>
          <a:p>
            <a:pPr algn="l">
              <a:lnSpc>
                <a:spcPts val="8640"/>
              </a:lnSpc>
            </a:pPr>
            <a:r>
              <a:rPr lang="en-US" sz="7200" b="1" spc="223" dirty="0">
                <a:solidFill>
                  <a:srgbClr val="003F91"/>
                </a:solidFill>
                <a:latin typeface="Playfair Display Heavy"/>
                <a:ea typeface="Playfair Display Heavy"/>
                <a:cs typeface="Playfair Display Heavy"/>
                <a:sym typeface="Playfair Display Heavy"/>
              </a:rPr>
              <a:t>Thank you </a:t>
            </a:r>
          </a:p>
        </p:txBody>
      </p:sp>
      <p:sp>
        <p:nvSpPr>
          <p:cNvPr id="15" name="Freeform 20"/>
          <p:cNvSpPr/>
          <p:nvPr/>
        </p:nvSpPr>
        <p:spPr>
          <a:xfrm>
            <a:off x="3694024" y="6434527"/>
            <a:ext cx="2426762" cy="1608646"/>
          </a:xfrm>
          <a:custGeom>
            <a:avLst/>
            <a:gdLst/>
            <a:ahLst/>
            <a:cxnLst/>
            <a:rect l="l" t="t" r="r" b="b"/>
            <a:pathLst>
              <a:path w="1167125" h="579860">
                <a:moveTo>
                  <a:pt x="0" y="0"/>
                </a:moveTo>
                <a:lnTo>
                  <a:pt x="1167125" y="0"/>
                </a:lnTo>
                <a:lnTo>
                  <a:pt x="1167125" y="579859"/>
                </a:lnTo>
                <a:lnTo>
                  <a:pt x="0" y="579859"/>
                </a:lnTo>
                <a:lnTo>
                  <a:pt x="0" y="0"/>
                </a:lnTo>
                <a:close/>
              </a:path>
            </a:pathLst>
          </a:custGeom>
          <a:blipFill>
            <a:blip r:embed="rId3"/>
            <a:stretch>
              <a:fillRect b="-8186"/>
            </a:stretch>
          </a:blipFill>
        </p:spPr>
        <p:txBody>
          <a:bodyPr/>
          <a:lstStyle/>
          <a:p>
            <a:endParaRPr lang="it-IT"/>
          </a:p>
        </p:txBody>
      </p:sp>
      <p:sp>
        <p:nvSpPr>
          <p:cNvPr id="16" name="Freeform 19"/>
          <p:cNvSpPr/>
          <p:nvPr/>
        </p:nvSpPr>
        <p:spPr>
          <a:xfrm>
            <a:off x="7199222" y="6916294"/>
            <a:ext cx="2634807" cy="1013574"/>
          </a:xfrm>
          <a:custGeom>
            <a:avLst/>
            <a:gdLst/>
            <a:ahLst/>
            <a:cxnLst/>
            <a:rect l="l" t="t" r="r" b="b"/>
            <a:pathLst>
              <a:path w="1590204" h="592712">
                <a:moveTo>
                  <a:pt x="0" y="0"/>
                </a:moveTo>
                <a:lnTo>
                  <a:pt x="1590204" y="0"/>
                </a:lnTo>
                <a:lnTo>
                  <a:pt x="1590204" y="592712"/>
                </a:lnTo>
                <a:lnTo>
                  <a:pt x="0" y="592712"/>
                </a:lnTo>
                <a:lnTo>
                  <a:pt x="0" y="0"/>
                </a:lnTo>
                <a:close/>
              </a:path>
            </a:pathLst>
          </a:custGeom>
          <a:blipFill>
            <a:blip r:embed="rId4"/>
            <a:stretch>
              <a:fillRect/>
            </a:stretch>
          </a:blipFill>
        </p:spPr>
        <p:txBody>
          <a:bodyPr/>
          <a:lstStyle/>
          <a:p>
            <a:endParaRPr lang="it-IT"/>
          </a:p>
        </p:txBody>
      </p:sp>
      <p:pic>
        <p:nvPicPr>
          <p:cNvPr id="18" name="Immagine 17"/>
          <p:cNvPicPr>
            <a:picLocks noChangeAspect="1"/>
          </p:cNvPicPr>
          <p:nvPr/>
        </p:nvPicPr>
        <p:blipFill>
          <a:blip r:embed="rId5"/>
          <a:stretch>
            <a:fillRect/>
          </a:stretch>
        </p:blipFill>
        <p:spPr>
          <a:xfrm>
            <a:off x="13191184" y="5538384"/>
            <a:ext cx="2819400" cy="3352098"/>
          </a:xfrm>
          <a:prstGeom prst="rect">
            <a:avLst/>
          </a:prstGeom>
          <a:ln>
            <a:noFill/>
          </a:ln>
          <a:effectLst>
            <a:softEdge rad="112500"/>
          </a:effectLst>
        </p:spPr>
      </p:pic>
      <p:sp>
        <p:nvSpPr>
          <p:cNvPr id="19" name="Rettangolo 18"/>
          <p:cNvSpPr/>
          <p:nvPr/>
        </p:nvSpPr>
        <p:spPr>
          <a:xfrm>
            <a:off x="16362784" y="6085372"/>
            <a:ext cx="1842171" cy="1477328"/>
          </a:xfrm>
          <a:prstGeom prst="rect">
            <a:avLst/>
          </a:prstGeom>
        </p:spPr>
        <p:txBody>
          <a:bodyPr wrap="none">
            <a:spAutoFit/>
          </a:bodyPr>
          <a:lstStyle/>
          <a:p>
            <a:r>
              <a:rPr lang="it-IT" b="1" dirty="0" smtClean="0"/>
              <a:t>CNR</a:t>
            </a:r>
          </a:p>
          <a:p>
            <a:r>
              <a:rPr lang="it-IT" dirty="0" smtClean="0"/>
              <a:t>Anna </a:t>
            </a:r>
            <a:r>
              <a:rPr lang="it-IT" dirty="0" err="1" smtClean="0"/>
              <a:t>Luparelli</a:t>
            </a:r>
            <a:endParaRPr lang="it-IT" dirty="0"/>
          </a:p>
          <a:p>
            <a:r>
              <a:rPr lang="it-IT" dirty="0" smtClean="0"/>
              <a:t>Laura </a:t>
            </a:r>
            <a:r>
              <a:rPr lang="it-IT" dirty="0" err="1" smtClean="0"/>
              <a:t>Quintieri</a:t>
            </a:r>
            <a:endParaRPr lang="it-IT" dirty="0"/>
          </a:p>
          <a:p>
            <a:r>
              <a:rPr lang="it-IT" dirty="0" err="1" smtClean="0"/>
              <a:t>WIlliam</a:t>
            </a:r>
            <a:r>
              <a:rPr lang="it-IT" dirty="0" smtClean="0"/>
              <a:t> </a:t>
            </a:r>
            <a:r>
              <a:rPr lang="it-IT" dirty="0" err="1" smtClean="0"/>
              <a:t>Schirinzi</a:t>
            </a:r>
            <a:r>
              <a:rPr lang="it-IT" dirty="0" smtClean="0"/>
              <a:t> </a:t>
            </a:r>
          </a:p>
          <a:p>
            <a:r>
              <a:rPr lang="it-IT" dirty="0" smtClean="0"/>
              <a:t> </a:t>
            </a:r>
          </a:p>
        </p:txBody>
      </p:sp>
      <p:pic>
        <p:nvPicPr>
          <p:cNvPr id="20" name="Immagine 19"/>
          <p:cNvPicPr>
            <a:picLocks noChangeAspect="1"/>
          </p:cNvPicPr>
          <p:nvPr/>
        </p:nvPicPr>
        <p:blipFill>
          <a:blip r:embed="rId6"/>
          <a:stretch>
            <a:fillRect/>
          </a:stretch>
        </p:blipFill>
        <p:spPr>
          <a:xfrm>
            <a:off x="7705919" y="2592875"/>
            <a:ext cx="3432101" cy="2145063"/>
          </a:xfrm>
          <a:prstGeom prst="rect">
            <a:avLst/>
          </a:prstGeom>
          <a:ln>
            <a:noFill/>
          </a:ln>
          <a:effectLst>
            <a:softEdge rad="112500"/>
          </a:effectLst>
        </p:spPr>
      </p:pic>
      <p:sp>
        <p:nvSpPr>
          <p:cNvPr id="21" name="Rettangolo 20"/>
          <p:cNvSpPr/>
          <p:nvPr/>
        </p:nvSpPr>
        <p:spPr>
          <a:xfrm>
            <a:off x="11106654" y="2592875"/>
            <a:ext cx="1983107" cy="1754326"/>
          </a:xfrm>
          <a:prstGeom prst="rect">
            <a:avLst/>
          </a:prstGeom>
        </p:spPr>
        <p:txBody>
          <a:bodyPr wrap="none">
            <a:spAutoFit/>
          </a:bodyPr>
          <a:lstStyle/>
          <a:p>
            <a:r>
              <a:rPr lang="it-IT" b="1" dirty="0" smtClean="0"/>
              <a:t>BRUKER</a:t>
            </a:r>
          </a:p>
          <a:p>
            <a:r>
              <a:rPr lang="it-IT" dirty="0" smtClean="0"/>
              <a:t>Alexandre </a:t>
            </a:r>
            <a:r>
              <a:rPr lang="it-IT" dirty="0" err="1" smtClean="0"/>
              <a:t>Verdu</a:t>
            </a:r>
            <a:endParaRPr lang="it-IT" dirty="0" smtClean="0"/>
          </a:p>
          <a:p>
            <a:r>
              <a:rPr lang="it-IT" dirty="0" err="1" smtClean="0"/>
              <a:t>Noud</a:t>
            </a:r>
            <a:r>
              <a:rPr lang="it-IT" dirty="0" smtClean="0"/>
              <a:t> </a:t>
            </a:r>
            <a:r>
              <a:rPr lang="it-IT" dirty="0"/>
              <a:t>van </a:t>
            </a:r>
            <a:r>
              <a:rPr lang="it-IT" dirty="0" err="1"/>
              <a:t>den</a:t>
            </a:r>
            <a:r>
              <a:rPr lang="it-IT" dirty="0"/>
              <a:t> Borg</a:t>
            </a:r>
            <a:endParaRPr lang="it-IT" dirty="0" smtClean="0"/>
          </a:p>
          <a:p>
            <a:r>
              <a:rPr lang="it-IT" dirty="0" smtClean="0"/>
              <a:t>Elena </a:t>
            </a:r>
            <a:r>
              <a:rPr lang="it-IT" dirty="0" err="1" smtClean="0"/>
              <a:t>Bueno</a:t>
            </a:r>
            <a:endParaRPr lang="it-IT" dirty="0" smtClean="0"/>
          </a:p>
          <a:p>
            <a:r>
              <a:rPr lang="it-IT" dirty="0" smtClean="0"/>
              <a:t>Giuseppe Labella</a:t>
            </a:r>
          </a:p>
          <a:p>
            <a:endParaRPr lang="it-IT" dirty="0"/>
          </a:p>
        </p:txBody>
      </p:sp>
      <p:pic>
        <p:nvPicPr>
          <p:cNvPr id="22" name="Immagine 21"/>
          <p:cNvPicPr>
            <a:picLocks noChangeAspect="1"/>
          </p:cNvPicPr>
          <p:nvPr/>
        </p:nvPicPr>
        <p:blipFill>
          <a:blip r:embed="rId7"/>
          <a:stretch>
            <a:fillRect/>
          </a:stretch>
        </p:blipFill>
        <p:spPr>
          <a:xfrm>
            <a:off x="13089761" y="2550234"/>
            <a:ext cx="3902159" cy="2146913"/>
          </a:xfrm>
          <a:prstGeom prst="rect">
            <a:avLst/>
          </a:prstGeom>
          <a:ln>
            <a:noFill/>
          </a:ln>
          <a:effectLst>
            <a:softEdge rad="112500"/>
          </a:effectLst>
        </p:spPr>
      </p:pic>
      <p:pic>
        <p:nvPicPr>
          <p:cNvPr id="11" name="Immagine 10"/>
          <p:cNvPicPr>
            <a:picLocks noChangeAspect="1"/>
          </p:cNvPicPr>
          <p:nvPr/>
        </p:nvPicPr>
        <p:blipFill>
          <a:blip r:embed="rId8"/>
          <a:stretch>
            <a:fillRect/>
          </a:stretch>
        </p:blipFill>
        <p:spPr>
          <a:xfrm>
            <a:off x="52592" y="8955559"/>
            <a:ext cx="18288000" cy="1523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2908151" y="2908151"/>
            <a:ext cx="10370822" cy="4554520"/>
          </a:xfrm>
          <a:custGeom>
            <a:avLst/>
            <a:gdLst/>
            <a:ahLst/>
            <a:cxnLst/>
            <a:rect l="l" t="t" r="r" b="b"/>
            <a:pathLst>
              <a:path w="10370822" h="4554520">
                <a:moveTo>
                  <a:pt x="10370822" y="0"/>
                </a:moveTo>
                <a:lnTo>
                  <a:pt x="0" y="0"/>
                </a:lnTo>
                <a:lnTo>
                  <a:pt x="0" y="4554520"/>
                </a:lnTo>
                <a:lnTo>
                  <a:pt x="10370822" y="4554520"/>
                </a:lnTo>
                <a:lnTo>
                  <a:pt x="10370822"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it-IT"/>
          </a:p>
        </p:txBody>
      </p:sp>
      <p:grpSp>
        <p:nvGrpSpPr>
          <p:cNvPr id="3" name="Group 3"/>
          <p:cNvGrpSpPr/>
          <p:nvPr/>
        </p:nvGrpSpPr>
        <p:grpSpPr>
          <a:xfrm>
            <a:off x="2277260" y="4610100"/>
            <a:ext cx="833055" cy="83305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597F"/>
            </a:solidFill>
          </p:spPr>
          <p:txBody>
            <a:bodyPr/>
            <a:lstStyle/>
            <a:p>
              <a:endParaRPr lang="it-IT"/>
            </a:p>
          </p:txBody>
        </p:sp>
        <p:sp>
          <p:nvSpPr>
            <p:cNvPr id="5" name="TextBox 5"/>
            <p:cNvSpPr txBox="1"/>
            <p:nvPr/>
          </p:nvSpPr>
          <p:spPr>
            <a:xfrm>
              <a:off x="76200" y="38100"/>
              <a:ext cx="660400" cy="698500"/>
            </a:xfrm>
            <a:prstGeom prst="rect">
              <a:avLst/>
            </a:prstGeom>
          </p:spPr>
          <p:txBody>
            <a:bodyPr lIns="44451" tIns="44451" rIns="44451" bIns="44451" rtlCol="0" anchor="ctr"/>
            <a:lstStyle/>
            <a:p>
              <a:pPr algn="ctr">
                <a:lnSpc>
                  <a:spcPts val="2660"/>
                </a:lnSpc>
              </a:pPr>
              <a:endParaRPr/>
            </a:p>
          </p:txBody>
        </p:sp>
      </p:grpSp>
      <p:grpSp>
        <p:nvGrpSpPr>
          <p:cNvPr id="6" name="Group 6"/>
          <p:cNvGrpSpPr/>
          <p:nvPr/>
        </p:nvGrpSpPr>
        <p:grpSpPr>
          <a:xfrm>
            <a:off x="2280712" y="7133594"/>
            <a:ext cx="826150" cy="8261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597F"/>
            </a:solidFill>
          </p:spPr>
          <p:txBody>
            <a:bodyPr/>
            <a:lstStyle/>
            <a:p>
              <a:endParaRPr lang="it-IT"/>
            </a:p>
          </p:txBody>
        </p:sp>
        <p:sp>
          <p:nvSpPr>
            <p:cNvPr id="8" name="TextBox 8"/>
            <p:cNvSpPr txBox="1"/>
            <p:nvPr/>
          </p:nvSpPr>
          <p:spPr>
            <a:xfrm>
              <a:off x="76200" y="38100"/>
              <a:ext cx="660400" cy="698500"/>
            </a:xfrm>
            <a:prstGeom prst="rect">
              <a:avLst/>
            </a:prstGeom>
          </p:spPr>
          <p:txBody>
            <a:bodyPr lIns="44451" tIns="44451" rIns="44451" bIns="44451" rtlCol="0" anchor="ctr"/>
            <a:lstStyle/>
            <a:p>
              <a:pPr algn="ctr">
                <a:lnSpc>
                  <a:spcPts val="2660"/>
                </a:lnSpc>
              </a:pPr>
              <a:endParaRPr/>
            </a:p>
          </p:txBody>
        </p:sp>
      </p:grpSp>
      <p:grpSp>
        <p:nvGrpSpPr>
          <p:cNvPr id="9" name="Group 9"/>
          <p:cNvGrpSpPr/>
          <p:nvPr/>
        </p:nvGrpSpPr>
        <p:grpSpPr>
          <a:xfrm>
            <a:off x="2277260" y="5881439"/>
            <a:ext cx="833055" cy="8330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597F"/>
            </a:solidFill>
          </p:spPr>
          <p:txBody>
            <a:bodyPr/>
            <a:lstStyle/>
            <a:p>
              <a:endParaRPr lang="it-IT"/>
            </a:p>
          </p:txBody>
        </p:sp>
        <p:sp>
          <p:nvSpPr>
            <p:cNvPr id="11" name="TextBox 11"/>
            <p:cNvSpPr txBox="1"/>
            <p:nvPr/>
          </p:nvSpPr>
          <p:spPr>
            <a:xfrm>
              <a:off x="76200" y="38100"/>
              <a:ext cx="660400" cy="698500"/>
            </a:xfrm>
            <a:prstGeom prst="rect">
              <a:avLst/>
            </a:prstGeom>
          </p:spPr>
          <p:txBody>
            <a:bodyPr lIns="44451" tIns="44451" rIns="44451" bIns="44451" rtlCol="0" anchor="ctr"/>
            <a:lstStyle/>
            <a:p>
              <a:pPr algn="ctr">
                <a:lnSpc>
                  <a:spcPts val="2660"/>
                </a:lnSpc>
              </a:pPr>
              <a:endParaRPr/>
            </a:p>
          </p:txBody>
        </p:sp>
      </p:grpSp>
      <p:sp>
        <p:nvSpPr>
          <p:cNvPr id="12" name="Freeform 12"/>
          <p:cNvSpPr/>
          <p:nvPr/>
        </p:nvSpPr>
        <p:spPr>
          <a:xfrm>
            <a:off x="2485273" y="4864768"/>
            <a:ext cx="417028" cy="323718"/>
          </a:xfrm>
          <a:custGeom>
            <a:avLst/>
            <a:gdLst/>
            <a:ahLst/>
            <a:cxnLst/>
            <a:rect l="l" t="t" r="r" b="b"/>
            <a:pathLst>
              <a:path w="417028" h="323718">
                <a:moveTo>
                  <a:pt x="0" y="0"/>
                </a:moveTo>
                <a:lnTo>
                  <a:pt x="417028" y="0"/>
                </a:lnTo>
                <a:lnTo>
                  <a:pt x="417028" y="323719"/>
                </a:lnTo>
                <a:lnTo>
                  <a:pt x="0" y="3237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it-IT"/>
          </a:p>
        </p:txBody>
      </p:sp>
      <p:sp>
        <p:nvSpPr>
          <p:cNvPr id="13" name="Freeform 13"/>
          <p:cNvSpPr/>
          <p:nvPr/>
        </p:nvSpPr>
        <p:spPr>
          <a:xfrm>
            <a:off x="2485273" y="6391894"/>
            <a:ext cx="417028" cy="323718"/>
          </a:xfrm>
          <a:custGeom>
            <a:avLst/>
            <a:gdLst/>
            <a:ahLst/>
            <a:cxnLst/>
            <a:rect l="l" t="t" r="r" b="b"/>
            <a:pathLst>
              <a:path w="417028" h="323718">
                <a:moveTo>
                  <a:pt x="0" y="0"/>
                </a:moveTo>
                <a:lnTo>
                  <a:pt x="417028" y="0"/>
                </a:lnTo>
                <a:lnTo>
                  <a:pt x="417028" y="323719"/>
                </a:lnTo>
                <a:lnTo>
                  <a:pt x="0" y="3237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it-IT"/>
          </a:p>
        </p:txBody>
      </p:sp>
      <p:sp>
        <p:nvSpPr>
          <p:cNvPr id="14" name="Freeform 14"/>
          <p:cNvSpPr/>
          <p:nvPr/>
        </p:nvSpPr>
        <p:spPr>
          <a:xfrm>
            <a:off x="2485273" y="7390769"/>
            <a:ext cx="417028" cy="323718"/>
          </a:xfrm>
          <a:custGeom>
            <a:avLst/>
            <a:gdLst/>
            <a:ahLst/>
            <a:cxnLst/>
            <a:rect l="l" t="t" r="r" b="b"/>
            <a:pathLst>
              <a:path w="417028" h="323718">
                <a:moveTo>
                  <a:pt x="0" y="0"/>
                </a:moveTo>
                <a:lnTo>
                  <a:pt x="417028" y="0"/>
                </a:lnTo>
                <a:lnTo>
                  <a:pt x="417028" y="323718"/>
                </a:lnTo>
                <a:lnTo>
                  <a:pt x="0" y="3237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it-IT"/>
          </a:p>
        </p:txBody>
      </p:sp>
      <p:sp>
        <p:nvSpPr>
          <p:cNvPr id="15" name="TextBox 15"/>
          <p:cNvSpPr txBox="1"/>
          <p:nvPr/>
        </p:nvSpPr>
        <p:spPr>
          <a:xfrm>
            <a:off x="3323757" y="4667250"/>
            <a:ext cx="13709983" cy="1406253"/>
          </a:xfrm>
          <a:prstGeom prst="rect">
            <a:avLst/>
          </a:prstGeom>
        </p:spPr>
        <p:txBody>
          <a:bodyPr lIns="0" tIns="0" rIns="0" bIns="0" rtlCol="0" anchor="t">
            <a:spAutoFit/>
          </a:bodyPr>
          <a:lstStyle/>
          <a:p>
            <a:pPr algn="l">
              <a:lnSpc>
                <a:spcPts val="2817"/>
              </a:lnSpc>
            </a:pPr>
            <a:r>
              <a:rPr lang="en-US" sz="2012" dirty="0">
                <a:solidFill>
                  <a:srgbClr val="1A1A1A"/>
                </a:solidFill>
                <a:latin typeface="Poppins"/>
                <a:ea typeface="Poppins"/>
                <a:cs typeface="Poppins"/>
                <a:sym typeface="Poppins"/>
              </a:rPr>
              <a:t>The helium plasma, generated from an electrical discharge in a ceramic flow cell, is used in an ion source by applying a potential between a needle-electrode and a ground counter-electrode (in red).</a:t>
            </a:r>
          </a:p>
          <a:p>
            <a:pPr algn="l">
              <a:lnSpc>
                <a:spcPts val="2817"/>
              </a:lnSpc>
            </a:pPr>
            <a:endParaRPr lang="en-US" sz="2012" dirty="0">
              <a:solidFill>
                <a:srgbClr val="1A1A1A"/>
              </a:solidFill>
              <a:latin typeface="Poppins"/>
              <a:ea typeface="Poppins"/>
              <a:cs typeface="Poppins"/>
              <a:sym typeface="Poppins"/>
            </a:endParaRPr>
          </a:p>
          <a:p>
            <a:pPr algn="l">
              <a:lnSpc>
                <a:spcPts val="2817"/>
              </a:lnSpc>
              <a:spcBef>
                <a:spcPct val="0"/>
              </a:spcBef>
            </a:pPr>
            <a:endParaRPr lang="en-US" sz="2012" dirty="0">
              <a:solidFill>
                <a:srgbClr val="1A1A1A"/>
              </a:solidFill>
              <a:latin typeface="Poppins"/>
              <a:ea typeface="Poppins"/>
              <a:cs typeface="Poppins"/>
              <a:sym typeface="Poppins"/>
            </a:endParaRPr>
          </a:p>
        </p:txBody>
      </p:sp>
      <p:sp>
        <p:nvSpPr>
          <p:cNvPr id="16" name="TextBox 16"/>
          <p:cNvSpPr txBox="1"/>
          <p:nvPr/>
        </p:nvSpPr>
        <p:spPr>
          <a:xfrm>
            <a:off x="3323757" y="5941252"/>
            <a:ext cx="13709983" cy="1056197"/>
          </a:xfrm>
          <a:prstGeom prst="rect">
            <a:avLst/>
          </a:prstGeom>
        </p:spPr>
        <p:txBody>
          <a:bodyPr lIns="0" tIns="0" rIns="0" bIns="0" rtlCol="0" anchor="t">
            <a:spAutoFit/>
          </a:bodyPr>
          <a:lstStyle/>
          <a:p>
            <a:pPr algn="l">
              <a:lnSpc>
                <a:spcPts val="2817"/>
              </a:lnSpc>
              <a:spcBef>
                <a:spcPct val="0"/>
              </a:spcBef>
            </a:pPr>
            <a:r>
              <a:rPr lang="en-US" sz="2012" dirty="0">
                <a:solidFill>
                  <a:srgbClr val="1A1A1A"/>
                </a:solidFill>
                <a:latin typeface="Poppins"/>
                <a:ea typeface="Poppins"/>
                <a:cs typeface="Poppins"/>
                <a:sym typeface="Poppins"/>
              </a:rPr>
              <a:t>The solvent-free stream of helium consists of excited neutral helium atoms, which ionize and generate protonated water molecules which vaporize the desired </a:t>
            </a:r>
            <a:r>
              <a:rPr lang="en-US" sz="2012" dirty="0" err="1">
                <a:solidFill>
                  <a:srgbClr val="1A1A1A"/>
                </a:solidFill>
                <a:latin typeface="Poppins"/>
                <a:ea typeface="Poppins"/>
                <a:cs typeface="Poppins"/>
                <a:sym typeface="Poppins"/>
              </a:rPr>
              <a:t>analytes</a:t>
            </a:r>
            <a:r>
              <a:rPr lang="en-US" sz="2012" dirty="0">
                <a:solidFill>
                  <a:srgbClr val="1A1A1A"/>
                </a:solidFill>
                <a:latin typeface="Poppins"/>
                <a:ea typeface="Poppins"/>
                <a:cs typeface="Poppins"/>
                <a:sym typeface="Poppins"/>
              </a:rPr>
              <a:t> by protonating the sample. </a:t>
            </a:r>
          </a:p>
          <a:p>
            <a:pPr algn="l">
              <a:lnSpc>
                <a:spcPts val="2817"/>
              </a:lnSpc>
              <a:spcBef>
                <a:spcPct val="0"/>
              </a:spcBef>
            </a:pPr>
            <a:endParaRPr lang="en-US" sz="2012" dirty="0">
              <a:solidFill>
                <a:srgbClr val="1A1A1A"/>
              </a:solidFill>
              <a:latin typeface="Poppins"/>
              <a:ea typeface="Poppins"/>
              <a:cs typeface="Poppins"/>
              <a:sym typeface="Poppins"/>
            </a:endParaRPr>
          </a:p>
        </p:txBody>
      </p:sp>
      <p:sp>
        <p:nvSpPr>
          <p:cNvPr id="17" name="TextBox 17"/>
          <p:cNvSpPr txBox="1"/>
          <p:nvPr/>
        </p:nvSpPr>
        <p:spPr>
          <a:xfrm>
            <a:off x="3323757" y="7201836"/>
            <a:ext cx="13709983" cy="1077218"/>
          </a:xfrm>
          <a:prstGeom prst="rect">
            <a:avLst/>
          </a:prstGeom>
        </p:spPr>
        <p:txBody>
          <a:bodyPr lIns="0" tIns="0" rIns="0" bIns="0" rtlCol="0" anchor="t">
            <a:spAutoFit/>
          </a:bodyPr>
          <a:lstStyle/>
          <a:p>
            <a:pPr algn="l">
              <a:lnSpc>
                <a:spcPts val="2817"/>
              </a:lnSpc>
              <a:spcBef>
                <a:spcPct val="0"/>
              </a:spcBef>
            </a:pPr>
            <a:r>
              <a:rPr lang="en-US" sz="2012" dirty="0">
                <a:solidFill>
                  <a:srgbClr val="1A1A1A"/>
                </a:solidFill>
                <a:latin typeface="Poppins"/>
                <a:ea typeface="Poppins"/>
                <a:cs typeface="Poppins"/>
                <a:sym typeface="Poppins"/>
              </a:rPr>
              <a:t>The ionization occurs when metastable atom transfers its energy to an </a:t>
            </a:r>
            <a:r>
              <a:rPr lang="en-US" sz="2012" dirty="0" err="1">
                <a:solidFill>
                  <a:srgbClr val="1A1A1A"/>
                </a:solidFill>
                <a:latin typeface="Poppins"/>
                <a:ea typeface="Poppins"/>
                <a:cs typeface="Poppins"/>
                <a:sym typeface="Poppins"/>
              </a:rPr>
              <a:t>analyte</a:t>
            </a:r>
            <a:r>
              <a:rPr lang="en-US" sz="2012" dirty="0">
                <a:solidFill>
                  <a:srgbClr val="1A1A1A"/>
                </a:solidFill>
                <a:latin typeface="Poppins"/>
                <a:ea typeface="Poppins"/>
                <a:cs typeface="Poppins"/>
                <a:sym typeface="Poppins"/>
              </a:rPr>
              <a:t> molecule. This takes place in the sample gap (circled in blue) and is due to penning ionization and proton transfer (metastable atom transfers its energy to an </a:t>
            </a:r>
            <a:r>
              <a:rPr lang="en-US" sz="2012" dirty="0" err="1">
                <a:solidFill>
                  <a:srgbClr val="1A1A1A"/>
                </a:solidFill>
                <a:latin typeface="Poppins"/>
                <a:ea typeface="Poppins"/>
                <a:cs typeface="Poppins"/>
                <a:sym typeface="Poppins"/>
              </a:rPr>
              <a:t>analyte</a:t>
            </a:r>
            <a:r>
              <a:rPr lang="en-US" sz="2012" dirty="0">
                <a:solidFill>
                  <a:srgbClr val="1A1A1A"/>
                </a:solidFill>
                <a:latin typeface="Poppins"/>
                <a:ea typeface="Poppins"/>
                <a:cs typeface="Poppins"/>
                <a:sym typeface="Poppins"/>
              </a:rPr>
              <a:t> molecule resulting in the formation of a </a:t>
            </a:r>
            <a:r>
              <a:rPr lang="en-US" sz="2012" dirty="0" smtClean="0">
                <a:solidFill>
                  <a:srgbClr val="1A1A1A"/>
                </a:solidFill>
                <a:latin typeface="Poppins"/>
                <a:ea typeface="Poppins"/>
                <a:cs typeface="Poppins"/>
                <a:sym typeface="Poppins"/>
              </a:rPr>
              <a:t>molecular ion).</a:t>
            </a:r>
            <a:endParaRPr lang="en-US" sz="2012" dirty="0">
              <a:solidFill>
                <a:srgbClr val="1A1A1A"/>
              </a:solidFill>
              <a:latin typeface="Poppins"/>
              <a:ea typeface="Poppins"/>
              <a:cs typeface="Poppins"/>
              <a:sym typeface="Poppins"/>
            </a:endParaRPr>
          </a:p>
        </p:txBody>
      </p:sp>
      <p:grpSp>
        <p:nvGrpSpPr>
          <p:cNvPr id="18" name="Group 18"/>
          <p:cNvGrpSpPr/>
          <p:nvPr/>
        </p:nvGrpSpPr>
        <p:grpSpPr>
          <a:xfrm>
            <a:off x="10303368" y="9258587"/>
            <a:ext cx="5868638" cy="1028413"/>
            <a:chOff x="0" y="0"/>
            <a:chExt cx="7824851" cy="1371217"/>
          </a:xfrm>
        </p:grpSpPr>
        <p:sp>
          <p:nvSpPr>
            <p:cNvPr id="19" name="Freeform 19"/>
            <p:cNvSpPr/>
            <p:nvPr/>
          </p:nvSpPr>
          <p:spPr>
            <a:xfrm>
              <a:off x="0" y="0"/>
              <a:ext cx="7824851" cy="1371219"/>
            </a:xfrm>
            <a:custGeom>
              <a:avLst/>
              <a:gdLst/>
              <a:ahLst/>
              <a:cxnLst/>
              <a:rect l="l" t="t" r="r" b="b"/>
              <a:pathLst>
                <a:path w="7824851" h="1371219">
                  <a:moveTo>
                    <a:pt x="0" y="0"/>
                  </a:moveTo>
                  <a:lnTo>
                    <a:pt x="7824851" y="0"/>
                  </a:lnTo>
                  <a:lnTo>
                    <a:pt x="7824851" y="1371219"/>
                  </a:lnTo>
                  <a:lnTo>
                    <a:pt x="0" y="1371219"/>
                  </a:lnTo>
                  <a:close/>
                </a:path>
              </a:pathLst>
            </a:custGeom>
            <a:solidFill>
              <a:srgbClr val="FFFFFF"/>
            </a:solidFill>
          </p:spPr>
          <p:txBody>
            <a:bodyPr/>
            <a:lstStyle/>
            <a:p>
              <a:endParaRPr lang="it-IT"/>
            </a:p>
          </p:txBody>
        </p:sp>
      </p:grpSp>
      <p:grpSp>
        <p:nvGrpSpPr>
          <p:cNvPr id="20" name="Group 20"/>
          <p:cNvGrpSpPr/>
          <p:nvPr/>
        </p:nvGrpSpPr>
        <p:grpSpPr>
          <a:xfrm>
            <a:off x="2718741" y="759763"/>
            <a:ext cx="14957276" cy="3702812"/>
            <a:chOff x="0" y="0"/>
            <a:chExt cx="19943035" cy="4937083"/>
          </a:xfrm>
        </p:grpSpPr>
        <p:grpSp>
          <p:nvGrpSpPr>
            <p:cNvPr id="21" name="Group 21"/>
            <p:cNvGrpSpPr/>
            <p:nvPr/>
          </p:nvGrpSpPr>
          <p:grpSpPr>
            <a:xfrm>
              <a:off x="0" y="0"/>
              <a:ext cx="19943035" cy="4937083"/>
              <a:chOff x="0" y="0"/>
              <a:chExt cx="14613520" cy="3617712"/>
            </a:xfrm>
          </p:grpSpPr>
          <p:sp>
            <p:nvSpPr>
              <p:cNvPr id="22" name="Freeform 22"/>
              <p:cNvSpPr/>
              <p:nvPr/>
            </p:nvSpPr>
            <p:spPr>
              <a:xfrm>
                <a:off x="0" y="0"/>
                <a:ext cx="14613468" cy="3617722"/>
              </a:xfrm>
              <a:custGeom>
                <a:avLst/>
                <a:gdLst/>
                <a:ahLst/>
                <a:cxnLst/>
                <a:rect l="l" t="t" r="r" b="b"/>
                <a:pathLst>
                  <a:path w="14613468" h="3617722">
                    <a:moveTo>
                      <a:pt x="0" y="0"/>
                    </a:moveTo>
                    <a:lnTo>
                      <a:pt x="14613468" y="0"/>
                    </a:lnTo>
                    <a:lnTo>
                      <a:pt x="14613468" y="3617722"/>
                    </a:lnTo>
                    <a:lnTo>
                      <a:pt x="0" y="3617722"/>
                    </a:lnTo>
                    <a:lnTo>
                      <a:pt x="0" y="0"/>
                    </a:lnTo>
                    <a:close/>
                  </a:path>
                </a:pathLst>
              </a:custGeom>
              <a:blipFill>
                <a:blip r:embed="rId6"/>
                <a:stretch>
                  <a:fillRect t="-19681" b="-19680"/>
                </a:stretch>
              </a:blipFill>
            </p:spPr>
            <p:txBody>
              <a:bodyPr/>
              <a:lstStyle/>
              <a:p>
                <a:endParaRPr lang="it-IT"/>
              </a:p>
            </p:txBody>
          </p:sp>
        </p:grpSp>
        <p:sp>
          <p:nvSpPr>
            <p:cNvPr id="23" name="Freeform 23"/>
            <p:cNvSpPr/>
            <p:nvPr/>
          </p:nvSpPr>
          <p:spPr>
            <a:xfrm rot="2283136">
              <a:off x="4295500" y="1006227"/>
              <a:ext cx="3536772" cy="3178674"/>
            </a:xfrm>
            <a:custGeom>
              <a:avLst/>
              <a:gdLst/>
              <a:ahLst/>
              <a:cxnLst/>
              <a:rect l="l" t="t" r="r" b="b"/>
              <a:pathLst>
                <a:path w="3536772" h="3178674">
                  <a:moveTo>
                    <a:pt x="0" y="0"/>
                  </a:moveTo>
                  <a:lnTo>
                    <a:pt x="3536772" y="0"/>
                  </a:lnTo>
                  <a:lnTo>
                    <a:pt x="3536772" y="3178673"/>
                  </a:lnTo>
                  <a:lnTo>
                    <a:pt x="0" y="31786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it-IT"/>
            </a:p>
          </p:txBody>
        </p:sp>
        <p:sp>
          <p:nvSpPr>
            <p:cNvPr id="24" name="Freeform 24"/>
            <p:cNvSpPr/>
            <p:nvPr/>
          </p:nvSpPr>
          <p:spPr>
            <a:xfrm rot="2283136">
              <a:off x="12275011" y="1006227"/>
              <a:ext cx="3536772" cy="3178674"/>
            </a:xfrm>
            <a:custGeom>
              <a:avLst/>
              <a:gdLst/>
              <a:ahLst/>
              <a:cxnLst/>
              <a:rect l="l" t="t" r="r" b="b"/>
              <a:pathLst>
                <a:path w="3536772" h="3178674">
                  <a:moveTo>
                    <a:pt x="0" y="0"/>
                  </a:moveTo>
                  <a:lnTo>
                    <a:pt x="3536772" y="0"/>
                  </a:lnTo>
                  <a:lnTo>
                    <a:pt x="3536772" y="3178673"/>
                  </a:lnTo>
                  <a:lnTo>
                    <a:pt x="0" y="31786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it-IT"/>
            </a:p>
          </p:txBody>
        </p:sp>
      </p:grpSp>
      <p:sp>
        <p:nvSpPr>
          <p:cNvPr id="26" name="Freeform 26"/>
          <p:cNvSpPr/>
          <p:nvPr/>
        </p:nvSpPr>
        <p:spPr>
          <a:xfrm>
            <a:off x="8566114" y="8609360"/>
            <a:ext cx="1335196" cy="932968"/>
          </a:xfrm>
          <a:custGeom>
            <a:avLst/>
            <a:gdLst/>
            <a:ahLst/>
            <a:cxnLst/>
            <a:rect l="l" t="t" r="r" b="b"/>
            <a:pathLst>
              <a:path w="1335196" h="932968">
                <a:moveTo>
                  <a:pt x="0" y="0"/>
                </a:moveTo>
                <a:lnTo>
                  <a:pt x="1335196" y="0"/>
                </a:lnTo>
                <a:lnTo>
                  <a:pt x="1335196" y="932969"/>
                </a:lnTo>
                <a:lnTo>
                  <a:pt x="0" y="932969"/>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endParaRPr lang="it-IT"/>
          </a:p>
        </p:txBody>
      </p:sp>
      <p:sp>
        <p:nvSpPr>
          <p:cNvPr id="27" name="TextBox 27"/>
          <p:cNvSpPr txBox="1"/>
          <p:nvPr/>
        </p:nvSpPr>
        <p:spPr>
          <a:xfrm>
            <a:off x="11174423" y="8834373"/>
            <a:ext cx="5767015" cy="1026870"/>
          </a:xfrm>
          <a:prstGeom prst="rect">
            <a:avLst/>
          </a:prstGeom>
        </p:spPr>
        <p:txBody>
          <a:bodyPr lIns="0" tIns="0" rIns="0" bIns="0" rtlCol="0" anchor="t">
            <a:spAutoFit/>
          </a:bodyPr>
          <a:lstStyle/>
          <a:p>
            <a:pPr algn="l">
              <a:lnSpc>
                <a:spcPts val="3240"/>
              </a:lnSpc>
            </a:pPr>
            <a:r>
              <a:rPr lang="en-US" sz="2700" b="1" dirty="0">
                <a:solidFill>
                  <a:srgbClr val="000000"/>
                </a:solidFill>
                <a:latin typeface="Calibri (MS) Bold"/>
                <a:ea typeface="Calibri (MS) Bold"/>
                <a:cs typeface="Calibri (MS) Bold"/>
                <a:sym typeface="Calibri (MS) Bold"/>
              </a:rPr>
              <a:t>Quantitative capabilities of DART-MS to be further investigated</a:t>
            </a:r>
          </a:p>
        </p:txBody>
      </p:sp>
      <p:sp>
        <p:nvSpPr>
          <p:cNvPr id="28" name="TextBox 28"/>
          <p:cNvSpPr txBox="1"/>
          <p:nvPr/>
        </p:nvSpPr>
        <p:spPr>
          <a:xfrm>
            <a:off x="215643" y="8854274"/>
            <a:ext cx="7879055" cy="933450"/>
          </a:xfrm>
          <a:prstGeom prst="rect">
            <a:avLst/>
          </a:prstGeom>
        </p:spPr>
        <p:txBody>
          <a:bodyPr lIns="0" tIns="0" rIns="0" bIns="0" rtlCol="0" anchor="t">
            <a:spAutoFit/>
          </a:bodyPr>
          <a:lstStyle/>
          <a:p>
            <a:pPr algn="l">
              <a:lnSpc>
                <a:spcPts val="3240"/>
              </a:lnSpc>
            </a:pPr>
            <a:r>
              <a:rPr lang="en-US" sz="2700" b="1" dirty="0">
                <a:solidFill>
                  <a:srgbClr val="000000"/>
                </a:solidFill>
                <a:latin typeface="Calibri (MS) Bold"/>
                <a:ea typeface="Calibri (MS) Bold"/>
                <a:cs typeface="Calibri (MS) Bold"/>
                <a:sym typeface="Calibri (MS) Bold"/>
              </a:rPr>
              <a:t>The ionization amount of a target </a:t>
            </a:r>
            <a:r>
              <a:rPr lang="en-US" sz="2700" b="1" dirty="0" err="1">
                <a:solidFill>
                  <a:srgbClr val="000000"/>
                </a:solidFill>
                <a:latin typeface="Calibri (MS) Bold"/>
                <a:ea typeface="Calibri (MS) Bold"/>
                <a:cs typeface="Calibri (MS) Bold"/>
                <a:sym typeface="Calibri (MS) Bold"/>
              </a:rPr>
              <a:t>analyte</a:t>
            </a:r>
            <a:r>
              <a:rPr lang="en-US" sz="2700" b="1" dirty="0">
                <a:solidFill>
                  <a:srgbClr val="000000"/>
                </a:solidFill>
                <a:latin typeface="Calibri (MS) Bold"/>
                <a:ea typeface="Calibri (MS) Bold"/>
                <a:cs typeface="Calibri (MS) Bold"/>
                <a:sym typeface="Calibri (MS) Bold"/>
              </a:rPr>
              <a:t> correlates with the molecular ion peak intensity.</a:t>
            </a:r>
          </a:p>
        </p:txBody>
      </p:sp>
      <p:sp>
        <p:nvSpPr>
          <p:cNvPr id="29" name="Freeform 29"/>
          <p:cNvSpPr/>
          <p:nvPr/>
        </p:nvSpPr>
        <p:spPr>
          <a:xfrm>
            <a:off x="12089453" y="8646014"/>
            <a:ext cx="6125098" cy="1609281"/>
          </a:xfrm>
          <a:custGeom>
            <a:avLst/>
            <a:gdLst/>
            <a:ahLst/>
            <a:cxnLst/>
            <a:rect l="l" t="t" r="r" b="b"/>
            <a:pathLst>
              <a:path w="6125098" h="2689939">
                <a:moveTo>
                  <a:pt x="0" y="0"/>
                </a:moveTo>
                <a:lnTo>
                  <a:pt x="6125099" y="0"/>
                </a:lnTo>
                <a:lnTo>
                  <a:pt x="6125099" y="2689939"/>
                </a:lnTo>
                <a:lnTo>
                  <a:pt x="0" y="26899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it-IT"/>
          </a:p>
        </p:txBody>
      </p:sp>
      <p:sp>
        <p:nvSpPr>
          <p:cNvPr id="30" name="TextBox 9"/>
          <p:cNvSpPr txBox="1"/>
          <p:nvPr/>
        </p:nvSpPr>
        <p:spPr>
          <a:xfrm>
            <a:off x="4607859" y="76345"/>
            <a:ext cx="12524976" cy="926023"/>
          </a:xfrm>
          <a:prstGeom prst="rect">
            <a:avLst/>
          </a:prstGeom>
        </p:spPr>
        <p:txBody>
          <a:bodyPr wrap="square" lIns="0" tIns="0" rIns="0" bIns="0" rtlCol="0" anchor="t">
            <a:spAutoFit/>
          </a:bodyPr>
          <a:lstStyle/>
          <a:p>
            <a:pPr marL="0" lvl="0" indent="0" algn="l">
              <a:lnSpc>
                <a:spcPts val="7679"/>
              </a:lnSpc>
              <a:spcBef>
                <a:spcPct val="0"/>
              </a:spcBef>
            </a:pPr>
            <a:r>
              <a:rPr lang="en-US" sz="6399" b="1" u="none" strike="noStrike" spc="198" dirty="0" smtClean="0">
                <a:solidFill>
                  <a:srgbClr val="003F91"/>
                </a:solidFill>
                <a:latin typeface="Playfair Display Heavy"/>
                <a:ea typeface="Playfair Display Heavy"/>
                <a:cs typeface="Playfair Display Heavy"/>
                <a:sym typeface="Playfair Display Heavy"/>
              </a:rPr>
              <a:t>How does it work?</a:t>
            </a: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31" name="CasellaDiTesto 30"/>
          <p:cNvSpPr txBox="1"/>
          <p:nvPr/>
        </p:nvSpPr>
        <p:spPr>
          <a:xfrm>
            <a:off x="5433527" y="975067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3200400" y="3771900"/>
            <a:ext cx="12049849" cy="4405320"/>
          </a:xfrm>
          <a:prstGeom prst="rect">
            <a:avLst/>
          </a:prstGeom>
        </p:spPr>
      </p:pic>
      <p:sp>
        <p:nvSpPr>
          <p:cNvPr id="3" name="TextBox 9"/>
          <p:cNvSpPr txBox="1"/>
          <p:nvPr/>
        </p:nvSpPr>
        <p:spPr>
          <a:xfrm>
            <a:off x="429024" y="327025"/>
            <a:ext cx="17630376" cy="987450"/>
          </a:xfrm>
          <a:prstGeom prst="rect">
            <a:avLst/>
          </a:prstGeom>
        </p:spPr>
        <p:txBody>
          <a:bodyPr wrap="square" lIns="0" tIns="0" rIns="0" bIns="0" rtlCol="0" anchor="t">
            <a:spAutoFit/>
          </a:bodyPr>
          <a:lstStyle/>
          <a:p>
            <a:pPr marL="0" lvl="0" indent="0" algn="l">
              <a:lnSpc>
                <a:spcPts val="7679"/>
              </a:lnSpc>
              <a:spcBef>
                <a:spcPct val="0"/>
              </a:spcBef>
            </a:pPr>
            <a:r>
              <a:rPr lang="en-US" sz="6399" b="1" u="none" strike="noStrike" spc="198" dirty="0" smtClean="0">
                <a:solidFill>
                  <a:srgbClr val="003F91"/>
                </a:solidFill>
                <a:latin typeface="Playfair Display Heavy"/>
                <a:ea typeface="Playfair Display Heavy"/>
                <a:cs typeface="Playfair Display Heavy"/>
                <a:sym typeface="Playfair Display Heavy"/>
              </a:rPr>
              <a:t>Trend of Publications in the last decade</a:t>
            </a:r>
            <a:endParaRPr lang="en-US" sz="6399" b="1" u="none" strike="noStrike" spc="198" dirty="0">
              <a:solidFill>
                <a:srgbClr val="003F91"/>
              </a:solidFill>
              <a:latin typeface="Playfair Display Heavy"/>
              <a:ea typeface="Playfair Display Heavy"/>
              <a:cs typeface="Playfair Display Heavy"/>
              <a:sym typeface="Playfair Display Heavy"/>
            </a:endParaRPr>
          </a:p>
        </p:txBody>
      </p:sp>
      <p:sp>
        <p:nvSpPr>
          <p:cNvPr id="4" name="CasellaDiTesto 3"/>
          <p:cNvSpPr txBox="1"/>
          <p:nvPr/>
        </p:nvSpPr>
        <p:spPr>
          <a:xfrm>
            <a:off x="3581400" y="2781300"/>
            <a:ext cx="11049000" cy="707886"/>
          </a:xfrm>
          <a:prstGeom prst="rect">
            <a:avLst/>
          </a:prstGeom>
          <a:noFill/>
        </p:spPr>
        <p:txBody>
          <a:bodyPr wrap="square" rtlCol="0">
            <a:spAutoFit/>
          </a:bodyPr>
          <a:lstStyle/>
          <a:p>
            <a:r>
              <a:rPr lang="it-IT" sz="4000" dirty="0" err="1" smtClean="0"/>
              <a:t>Keywords</a:t>
            </a:r>
            <a:r>
              <a:rPr lang="it-IT" sz="4000" dirty="0" smtClean="0"/>
              <a:t>:   «DART» AND «Mass </a:t>
            </a:r>
            <a:r>
              <a:rPr lang="it-IT" sz="4000" dirty="0" err="1" smtClean="0"/>
              <a:t>Spectrometry</a:t>
            </a:r>
            <a:r>
              <a:rPr lang="it-IT" sz="4000" dirty="0" smtClean="0"/>
              <a:t>»</a:t>
            </a:r>
            <a:endParaRPr lang="it-IT" sz="4000" dirty="0"/>
          </a:p>
        </p:txBody>
      </p:sp>
      <p:sp>
        <p:nvSpPr>
          <p:cNvPr id="7" name="AutoShape 6" descr="pubmed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p:cNvPicPr>
            <a:picLocks noChangeAspect="1"/>
          </p:cNvPicPr>
          <p:nvPr/>
        </p:nvPicPr>
        <p:blipFill>
          <a:blip r:embed="rId4"/>
          <a:stretch>
            <a:fillRect/>
          </a:stretch>
        </p:blipFill>
        <p:spPr>
          <a:xfrm>
            <a:off x="940006" y="8953500"/>
            <a:ext cx="2428893" cy="714380"/>
          </a:xfrm>
          <a:prstGeom prst="rect">
            <a:avLst/>
          </a:prstGeom>
        </p:spPr>
      </p:pic>
      <p:sp>
        <p:nvSpPr>
          <p:cNvPr id="9" name="Rettangolo 8"/>
          <p:cNvSpPr/>
          <p:nvPr/>
        </p:nvSpPr>
        <p:spPr>
          <a:xfrm>
            <a:off x="7641849" y="8018964"/>
            <a:ext cx="3204724" cy="923330"/>
          </a:xfrm>
          <a:prstGeom prst="rect">
            <a:avLst/>
          </a:prstGeom>
          <a:noFill/>
        </p:spPr>
        <p:txBody>
          <a:bodyPr wrap="none" lIns="91440" tIns="45720" rIns="91440" bIns="45720">
            <a:spAutoFit/>
          </a:bodyPr>
          <a:lstStyle/>
          <a:p>
            <a:pPr algn="ctr"/>
            <a:r>
              <a:rPr lang="it-IT" sz="5400" dirty="0" smtClean="0">
                <a:ln w="0"/>
                <a:solidFill>
                  <a:schemeClr val="accent1"/>
                </a:solidFill>
                <a:effectLst>
                  <a:outerShdw blurRad="38100" dist="25400" dir="5400000" algn="ctr" rotWithShape="0">
                    <a:srgbClr val="6E747A">
                      <a:alpha val="43000"/>
                    </a:srgbClr>
                  </a:outerShdw>
                </a:effectLst>
              </a:rPr>
              <a:t>2005-2025</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6" name="Connettore 1 5"/>
          <p:cNvCxnSpPr/>
          <p:nvPr/>
        </p:nvCxnSpPr>
        <p:spPr>
          <a:xfrm>
            <a:off x="3124200" y="3848100"/>
            <a:ext cx="0" cy="3505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2743200" y="5448300"/>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099457" y="5263634"/>
            <a:ext cx="495649" cy="461665"/>
          </a:xfrm>
          <a:prstGeom prst="rect">
            <a:avLst/>
          </a:prstGeom>
          <a:noFill/>
        </p:spPr>
        <p:txBody>
          <a:bodyPr wrap="none" rtlCol="0">
            <a:spAutoFit/>
          </a:bodyPr>
          <a:lstStyle/>
          <a:p>
            <a:r>
              <a:rPr lang="it-IT" sz="2400" dirty="0" smtClean="0">
                <a:solidFill>
                  <a:schemeClr val="tx2">
                    <a:lumMod val="60000"/>
                    <a:lumOff val="40000"/>
                  </a:schemeClr>
                </a:solidFill>
              </a:rPr>
              <a:t>50</a:t>
            </a:r>
            <a:endParaRPr lang="it-IT" sz="2400" dirty="0">
              <a:solidFill>
                <a:schemeClr val="tx2">
                  <a:lumMod val="60000"/>
                  <a:lumOff val="40000"/>
                </a:schemeClr>
              </a:solidFill>
            </a:endParaRPr>
          </a:p>
        </p:txBody>
      </p:sp>
      <p:sp>
        <p:nvSpPr>
          <p:cNvPr id="11" name="CasellaDiTesto 10"/>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023212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1830727727"/>
              </p:ext>
            </p:extLst>
          </p:nvPr>
        </p:nvGraphicFramePr>
        <p:xfrm>
          <a:off x="5627329" y="982196"/>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tangolo 4"/>
          <p:cNvSpPr/>
          <p:nvPr/>
        </p:nvSpPr>
        <p:spPr>
          <a:xfrm>
            <a:off x="1968343" y="1409700"/>
            <a:ext cx="4224426" cy="2554545"/>
          </a:xfrm>
          <a:prstGeom prst="rect">
            <a:avLst/>
          </a:prstGeom>
        </p:spPr>
        <p:txBody>
          <a:bodyPr wrap="none">
            <a:spAutoFit/>
          </a:bodyPr>
          <a:lstStyle/>
          <a:p>
            <a:pPr marL="742950" indent="-742950">
              <a:buFont typeface="Wingdings" panose="05000000000000000000" pitchFamily="2" charset="2"/>
              <a:buChar char="Ø"/>
            </a:pPr>
            <a:r>
              <a:rPr lang="en-US" sz="4000" dirty="0">
                <a:solidFill>
                  <a:srgbClr val="212121"/>
                </a:solidFill>
                <a:latin typeface="BlinkMacSystemFont"/>
              </a:rPr>
              <a:t>P</a:t>
            </a:r>
            <a:r>
              <a:rPr lang="en-US" sz="4000" dirty="0" smtClean="0">
                <a:solidFill>
                  <a:srgbClr val="212121"/>
                </a:solidFill>
                <a:latin typeface="BlinkMacSystemFont"/>
              </a:rPr>
              <a:t>roduction </a:t>
            </a:r>
          </a:p>
          <a:p>
            <a:pPr marL="742950" indent="-742950">
              <a:buFont typeface="Wingdings" panose="05000000000000000000" pitchFamily="2" charset="2"/>
              <a:buChar char="Ø"/>
            </a:pPr>
            <a:r>
              <a:rPr lang="en-US" sz="4000" dirty="0" smtClean="0">
                <a:solidFill>
                  <a:srgbClr val="212121"/>
                </a:solidFill>
                <a:latin typeface="BlinkMacSystemFont"/>
              </a:rPr>
              <a:t>Processing</a:t>
            </a:r>
          </a:p>
          <a:p>
            <a:pPr marL="742950" indent="-742950">
              <a:buFont typeface="Wingdings" panose="05000000000000000000" pitchFamily="2" charset="2"/>
              <a:buChar char="Ø"/>
            </a:pPr>
            <a:r>
              <a:rPr lang="en-US" sz="4000" dirty="0" smtClean="0">
                <a:solidFill>
                  <a:srgbClr val="212121"/>
                </a:solidFill>
                <a:latin typeface="BlinkMacSystemFont"/>
              </a:rPr>
              <a:t>Storage</a:t>
            </a:r>
          </a:p>
          <a:p>
            <a:pPr marL="742950" indent="-742950">
              <a:buFont typeface="Wingdings" panose="05000000000000000000" pitchFamily="2" charset="2"/>
              <a:buChar char="Ø"/>
            </a:pPr>
            <a:r>
              <a:rPr lang="en-US" sz="4000" dirty="0" smtClean="0">
                <a:solidFill>
                  <a:srgbClr val="212121"/>
                </a:solidFill>
                <a:latin typeface="BlinkMacSystemFont"/>
              </a:rPr>
              <a:t>Transportation</a:t>
            </a:r>
            <a:endParaRPr lang="it-IT" sz="4000" dirty="0"/>
          </a:p>
        </p:txBody>
      </p:sp>
      <p:sp>
        <p:nvSpPr>
          <p:cNvPr id="6" name="Rettangolo 5"/>
          <p:cNvSpPr/>
          <p:nvPr/>
        </p:nvSpPr>
        <p:spPr>
          <a:xfrm>
            <a:off x="755891" y="6939770"/>
            <a:ext cx="7632218" cy="1938992"/>
          </a:xfrm>
          <a:prstGeom prst="rect">
            <a:avLst/>
          </a:prstGeom>
          <a:ln>
            <a:solidFill>
              <a:schemeClr val="accent3">
                <a:lumMod val="75000"/>
              </a:schemeClr>
            </a:solidFill>
          </a:ln>
        </p:spPr>
        <p:txBody>
          <a:bodyPr wrap="none">
            <a:spAutoFit/>
          </a:bodyPr>
          <a:lstStyle/>
          <a:p>
            <a:pPr marL="571500" indent="-571500">
              <a:buFont typeface="Wingdings" panose="05000000000000000000" pitchFamily="2" charset="2"/>
              <a:buChar char="Ø"/>
            </a:pPr>
            <a:r>
              <a:rPr lang="en-US" sz="4000" dirty="0" smtClean="0">
                <a:solidFill>
                  <a:srgbClr val="212121"/>
                </a:solidFill>
                <a:latin typeface="BlinkMacSystemFont"/>
              </a:rPr>
              <a:t>Food components</a:t>
            </a:r>
          </a:p>
          <a:p>
            <a:pPr marL="571500" indent="-571500">
              <a:buFont typeface="Wingdings" panose="05000000000000000000" pitchFamily="2" charset="2"/>
              <a:buChar char="Ø"/>
            </a:pPr>
            <a:r>
              <a:rPr lang="en-US" sz="4000" dirty="0" smtClean="0">
                <a:solidFill>
                  <a:srgbClr val="212121"/>
                </a:solidFill>
                <a:latin typeface="BlinkMacSystemFont"/>
              </a:rPr>
              <a:t>Food contaminants</a:t>
            </a:r>
          </a:p>
          <a:p>
            <a:pPr marL="571500" indent="-571500">
              <a:buFont typeface="Wingdings" panose="05000000000000000000" pitchFamily="2" charset="2"/>
              <a:buChar char="Ø"/>
            </a:pPr>
            <a:r>
              <a:rPr lang="en-US" sz="4000" b="1" dirty="0">
                <a:solidFill>
                  <a:srgbClr val="212121"/>
                </a:solidFill>
                <a:latin typeface="BlinkMacSystemFont"/>
              </a:rPr>
              <a:t>A</a:t>
            </a:r>
            <a:r>
              <a:rPr lang="en-US" sz="4000" b="1" dirty="0" smtClean="0">
                <a:solidFill>
                  <a:srgbClr val="212121"/>
                </a:solidFill>
                <a:latin typeface="BlinkMacSystemFont"/>
              </a:rPr>
              <a:t>uthenticity </a:t>
            </a:r>
            <a:r>
              <a:rPr lang="en-US" sz="4000" b="1" dirty="0">
                <a:solidFill>
                  <a:srgbClr val="212121"/>
                </a:solidFill>
                <a:latin typeface="BlinkMacSystemFont"/>
              </a:rPr>
              <a:t>and traceability</a:t>
            </a:r>
            <a:endParaRPr lang="it-IT" sz="4000" b="1" dirty="0"/>
          </a:p>
        </p:txBody>
      </p:sp>
      <p:sp>
        <p:nvSpPr>
          <p:cNvPr id="7" name="Freccia in giù 6"/>
          <p:cNvSpPr/>
          <p:nvPr/>
        </p:nvSpPr>
        <p:spPr>
          <a:xfrm rot="8072808">
            <a:off x="6391528" y="1823105"/>
            <a:ext cx="767250" cy="2465951"/>
          </a:xfrm>
          <a:prstGeom prst="down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p:cNvSpPr/>
          <p:nvPr/>
        </p:nvSpPr>
        <p:spPr>
          <a:xfrm rot="4330087">
            <a:off x="6182573" y="4868578"/>
            <a:ext cx="700447" cy="2576269"/>
          </a:xfrm>
          <a:prstGeom prst="down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9"/>
          <p:cNvSpPr txBox="1"/>
          <p:nvPr/>
        </p:nvSpPr>
        <p:spPr>
          <a:xfrm>
            <a:off x="5257800" y="153477"/>
            <a:ext cx="17630376" cy="926023"/>
          </a:xfrm>
          <a:prstGeom prst="rect">
            <a:avLst/>
          </a:prstGeom>
        </p:spPr>
        <p:txBody>
          <a:bodyPr wrap="square" lIns="0" tIns="0" rIns="0" bIns="0" rtlCol="0" anchor="t">
            <a:spAutoFit/>
          </a:bodyPr>
          <a:lstStyle/>
          <a:p>
            <a:pPr marL="0" lvl="0" indent="0" algn="l">
              <a:lnSpc>
                <a:spcPts val="7679"/>
              </a:lnSpc>
              <a:spcBef>
                <a:spcPct val="0"/>
              </a:spcBef>
            </a:pPr>
            <a:r>
              <a:rPr lang="en-US" sz="6399" b="1" u="none" strike="noStrike" spc="198" dirty="0" smtClean="0">
                <a:solidFill>
                  <a:srgbClr val="003F91"/>
                </a:solidFill>
                <a:latin typeface="Playfair Display Heavy"/>
                <a:ea typeface="Playfair Display Heavy"/>
                <a:cs typeface="Playfair Display Heavy"/>
                <a:sym typeface="Playfair Display Heavy"/>
              </a:rPr>
              <a:t>Applications of DART</a:t>
            </a:r>
            <a:endParaRPr lang="en-US" sz="6399" b="1" spc="198" dirty="0" smtClean="0">
              <a:solidFill>
                <a:srgbClr val="003F91"/>
              </a:solidFill>
              <a:latin typeface="Playfair Display Heavy"/>
              <a:ea typeface="Playfair Display Heavy"/>
              <a:cs typeface="Playfair Display Heavy"/>
              <a:sym typeface="Playfair Display Heavy"/>
            </a:endParaRPr>
          </a:p>
        </p:txBody>
      </p:sp>
      <p:sp>
        <p:nvSpPr>
          <p:cNvPr id="10" name="CasellaDiTesto 9"/>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485292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376" t="17778" r="35000" b="32222"/>
          <a:stretch/>
        </p:blipFill>
        <p:spPr>
          <a:xfrm>
            <a:off x="10320581" y="5829300"/>
            <a:ext cx="7719906" cy="3581400"/>
          </a:xfrm>
          <a:prstGeom prst="rect">
            <a:avLst/>
          </a:prstGeom>
          <a:ln>
            <a:noFill/>
          </a:ln>
          <a:effectLst>
            <a:outerShdw blurRad="292100" dist="139700" dir="2700000" algn="tl" rotWithShape="0">
              <a:srgbClr val="333333">
                <a:alpha val="65000"/>
              </a:srgbClr>
            </a:outerShdw>
          </a:effectLst>
        </p:spPr>
      </p:pic>
      <p:pic>
        <p:nvPicPr>
          <p:cNvPr id="3" name="Immagine 2"/>
          <p:cNvPicPr>
            <a:picLocks noChangeAspect="1"/>
          </p:cNvPicPr>
          <p:nvPr/>
        </p:nvPicPr>
        <p:blipFill rotWithShape="1">
          <a:blip r:embed="rId3"/>
          <a:srcRect l="19375" t="17776" r="26875" b="26669"/>
          <a:stretch/>
        </p:blipFill>
        <p:spPr>
          <a:xfrm>
            <a:off x="381000" y="38100"/>
            <a:ext cx="7994904" cy="4648200"/>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rotWithShape="1">
          <a:blip r:embed="rId4"/>
          <a:srcRect l="23125" t="25556" r="27500" b="13333"/>
          <a:stretch/>
        </p:blipFill>
        <p:spPr>
          <a:xfrm>
            <a:off x="254535" y="4063861"/>
            <a:ext cx="4642104" cy="3231845"/>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5"/>
          <a:stretch>
            <a:fillRect/>
          </a:stretch>
        </p:blipFill>
        <p:spPr>
          <a:xfrm>
            <a:off x="8840575" y="139102"/>
            <a:ext cx="9053579" cy="2152666"/>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6"/>
          <a:stretch>
            <a:fillRect/>
          </a:stretch>
        </p:blipFill>
        <p:spPr>
          <a:xfrm>
            <a:off x="16659355" y="224836"/>
            <a:ext cx="1152533" cy="1423998"/>
          </a:xfrm>
          <a:prstGeom prst="rect">
            <a:avLst/>
          </a:prstGeom>
        </p:spPr>
      </p:pic>
      <p:pic>
        <p:nvPicPr>
          <p:cNvPr id="9" name="Immagine 8"/>
          <p:cNvPicPr>
            <a:picLocks noChangeAspect="1"/>
          </p:cNvPicPr>
          <p:nvPr/>
        </p:nvPicPr>
        <p:blipFill rotWithShape="1">
          <a:blip r:embed="rId7"/>
          <a:srcRect b="11269"/>
          <a:stretch/>
        </p:blipFill>
        <p:spPr>
          <a:xfrm>
            <a:off x="4114800" y="6172200"/>
            <a:ext cx="6446081" cy="2895600"/>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rotWithShape="1">
          <a:blip r:embed="rId8"/>
          <a:srcRect l="14376" t="31113" r="11251" b="33333"/>
          <a:stretch/>
        </p:blipFill>
        <p:spPr>
          <a:xfrm>
            <a:off x="9207354" y="2748968"/>
            <a:ext cx="9067800" cy="2438399"/>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6"/>
          <a:stretch>
            <a:fillRect/>
          </a:stretch>
        </p:blipFill>
        <p:spPr>
          <a:xfrm>
            <a:off x="17132154" y="3001370"/>
            <a:ext cx="1152533" cy="1423998"/>
          </a:xfrm>
          <a:prstGeom prst="rect">
            <a:avLst/>
          </a:prstGeom>
        </p:spPr>
      </p:pic>
      <p:sp>
        <p:nvSpPr>
          <p:cNvPr id="10" name="CasellaDiTesto 9"/>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320256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arrotondato 18"/>
          <p:cNvSpPr/>
          <p:nvPr/>
        </p:nvSpPr>
        <p:spPr>
          <a:xfrm>
            <a:off x="6815721" y="3736886"/>
            <a:ext cx="6377033" cy="310728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Box 2"/>
          <p:cNvSpPr txBox="1"/>
          <p:nvPr/>
        </p:nvSpPr>
        <p:spPr>
          <a:xfrm>
            <a:off x="412531" y="431731"/>
            <a:ext cx="9246536" cy="1974900"/>
          </a:xfrm>
          <a:prstGeom prst="rect">
            <a:avLst/>
          </a:prstGeom>
        </p:spPr>
        <p:txBody>
          <a:bodyPr lIns="0" tIns="0" rIns="0" bIns="0" rtlCol="0" anchor="t">
            <a:spAutoFit/>
          </a:bodyPr>
          <a:lstStyle/>
          <a:p>
            <a:pPr algn="l">
              <a:lnSpc>
                <a:spcPts val="7679"/>
              </a:lnSpc>
            </a:pPr>
            <a:r>
              <a:rPr lang="en-US" sz="6399" b="1" spc="198" dirty="0">
                <a:solidFill>
                  <a:srgbClr val="003F91"/>
                </a:solidFill>
                <a:latin typeface="Playfair Display Heavy"/>
                <a:ea typeface="Playfair Display Heavy"/>
                <a:cs typeface="Playfair Display Heavy"/>
                <a:sym typeface="Playfair Display Heavy"/>
              </a:rPr>
              <a:t>Research Background &amp; </a:t>
            </a:r>
            <a:r>
              <a:rPr lang="en-US" sz="6399" b="1" spc="198" dirty="0" smtClean="0">
                <a:solidFill>
                  <a:srgbClr val="003F91"/>
                </a:solidFill>
                <a:latin typeface="Playfair Display Heavy"/>
                <a:ea typeface="Playfair Display Heavy"/>
                <a:cs typeface="Playfair Display Heavy"/>
                <a:sym typeface="Playfair Display Heavy"/>
              </a:rPr>
              <a:t>joint collaboration </a:t>
            </a:r>
            <a:endParaRPr lang="en-US" sz="6399" b="1" spc="198" dirty="0">
              <a:solidFill>
                <a:srgbClr val="003F91"/>
              </a:solidFill>
              <a:latin typeface="Playfair Display Heavy"/>
              <a:ea typeface="Playfair Display Heavy"/>
              <a:cs typeface="Playfair Display Heavy"/>
              <a:sym typeface="Playfair Display Heavy"/>
            </a:endParaRPr>
          </a:p>
        </p:txBody>
      </p:sp>
      <p:sp>
        <p:nvSpPr>
          <p:cNvPr id="4" name="Freeform 4"/>
          <p:cNvSpPr/>
          <p:nvPr/>
        </p:nvSpPr>
        <p:spPr>
          <a:xfrm rot="-10800000" flipH="1">
            <a:off x="412531" y="5385410"/>
            <a:ext cx="6270366" cy="2285999"/>
          </a:xfrm>
          <a:custGeom>
            <a:avLst/>
            <a:gdLst/>
            <a:ahLst/>
            <a:cxnLst/>
            <a:rect l="l" t="t" r="r" b="b"/>
            <a:pathLst>
              <a:path w="6270366" h="3229239">
                <a:moveTo>
                  <a:pt x="6270366" y="0"/>
                </a:moveTo>
                <a:lnTo>
                  <a:pt x="0" y="0"/>
                </a:lnTo>
                <a:lnTo>
                  <a:pt x="0" y="3229238"/>
                </a:lnTo>
                <a:lnTo>
                  <a:pt x="6270366" y="3229238"/>
                </a:lnTo>
                <a:lnTo>
                  <a:pt x="6270366"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it-IT"/>
          </a:p>
        </p:txBody>
      </p:sp>
      <p:sp>
        <p:nvSpPr>
          <p:cNvPr id="5" name="Freeform 5"/>
          <p:cNvSpPr/>
          <p:nvPr/>
        </p:nvSpPr>
        <p:spPr>
          <a:xfrm rot="-10800000" flipH="1">
            <a:off x="331906" y="3179798"/>
            <a:ext cx="6270366" cy="1977012"/>
          </a:xfrm>
          <a:custGeom>
            <a:avLst/>
            <a:gdLst/>
            <a:ahLst/>
            <a:cxnLst/>
            <a:rect l="l" t="t" r="r" b="b"/>
            <a:pathLst>
              <a:path w="6270366" h="3229239">
                <a:moveTo>
                  <a:pt x="6270366" y="0"/>
                </a:moveTo>
                <a:lnTo>
                  <a:pt x="0" y="0"/>
                </a:lnTo>
                <a:lnTo>
                  <a:pt x="0" y="3229239"/>
                </a:lnTo>
                <a:lnTo>
                  <a:pt x="6270366" y="3229239"/>
                </a:lnTo>
                <a:lnTo>
                  <a:pt x="6270366"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it-IT"/>
          </a:p>
        </p:txBody>
      </p:sp>
      <p:sp>
        <p:nvSpPr>
          <p:cNvPr id="6" name="TextBox 6"/>
          <p:cNvSpPr txBox="1"/>
          <p:nvPr/>
        </p:nvSpPr>
        <p:spPr>
          <a:xfrm>
            <a:off x="573941" y="3608364"/>
            <a:ext cx="5524500" cy="1192634"/>
          </a:xfrm>
          <a:prstGeom prst="rect">
            <a:avLst/>
          </a:prstGeom>
        </p:spPr>
        <p:txBody>
          <a:bodyPr wrap="square" lIns="0" tIns="0" rIns="0" bIns="0" rtlCol="0" anchor="t">
            <a:spAutoFit/>
          </a:bodyPr>
          <a:lstStyle/>
          <a:p>
            <a:pPr marL="0" lvl="0" indent="0" algn="l">
              <a:lnSpc>
                <a:spcPts val="3055"/>
              </a:lnSpc>
              <a:spcBef>
                <a:spcPct val="0"/>
              </a:spcBef>
            </a:pPr>
            <a:r>
              <a:rPr lang="en-US" sz="2500" b="1" u="none" strike="noStrike" dirty="0" err="1">
                <a:solidFill>
                  <a:srgbClr val="F5F7FA"/>
                </a:solidFill>
                <a:latin typeface="Raleway 2 Bold"/>
                <a:ea typeface="Raleway 2 Bold"/>
                <a:cs typeface="Raleway 2 Bold"/>
                <a:sym typeface="Raleway 2 Bold"/>
              </a:rPr>
              <a:t>Tipically</a:t>
            </a:r>
            <a:r>
              <a:rPr lang="en-US" sz="2500" b="1" u="none" strike="noStrike" dirty="0">
                <a:solidFill>
                  <a:srgbClr val="F5F7FA"/>
                </a:solidFill>
                <a:latin typeface="Raleway 2 Bold"/>
                <a:ea typeface="Raleway 2 Bold"/>
                <a:cs typeface="Raleway 2 Bold"/>
                <a:sym typeface="Raleway 2 Bold"/>
              </a:rPr>
              <a:t> combined with HR MS platforms: Q TOF, TOF, </a:t>
            </a:r>
            <a:r>
              <a:rPr lang="en-US" sz="2500" b="1" u="none" strike="noStrike" dirty="0" err="1">
                <a:solidFill>
                  <a:srgbClr val="F5F7FA"/>
                </a:solidFill>
                <a:latin typeface="Raleway 2 Bold"/>
                <a:ea typeface="Raleway 2 Bold"/>
                <a:cs typeface="Raleway 2 Bold"/>
                <a:sym typeface="Raleway 2 Bold"/>
              </a:rPr>
              <a:t>Orbitrap</a:t>
            </a:r>
            <a:r>
              <a:rPr lang="en-US" sz="2500" b="1" u="none" strike="noStrike" dirty="0">
                <a:solidFill>
                  <a:srgbClr val="F5F7FA"/>
                </a:solidFill>
                <a:latin typeface="Raleway 2 Bold"/>
                <a:ea typeface="Raleway 2 Bold"/>
                <a:cs typeface="Raleway 2 Bold"/>
                <a:sym typeface="Raleway 2 Bold"/>
              </a:rPr>
              <a:t> </a:t>
            </a:r>
            <a:r>
              <a:rPr lang="en-US" sz="2500" b="1" u="none" strike="noStrike" dirty="0" smtClean="0">
                <a:solidFill>
                  <a:srgbClr val="F5F7FA"/>
                </a:solidFill>
                <a:latin typeface="Raleway 2 Bold"/>
                <a:ea typeface="Raleway 2 Bold"/>
                <a:cs typeface="Raleway 2 Bold"/>
                <a:sym typeface="Raleway 2 Bold"/>
              </a:rPr>
              <a:t>MS for </a:t>
            </a:r>
            <a:r>
              <a:rPr lang="en-US" sz="2500" b="1" u="none" strike="noStrike" dirty="0">
                <a:solidFill>
                  <a:srgbClr val="F5F7FA"/>
                </a:solidFill>
                <a:latin typeface="Raleway 2 Bold"/>
                <a:ea typeface="Raleway 2 Bold"/>
                <a:cs typeface="Raleway 2 Bold"/>
                <a:sym typeface="Raleway 2 Bold"/>
              </a:rPr>
              <a:t>food </a:t>
            </a:r>
            <a:r>
              <a:rPr lang="en-US" sz="2500" b="1" u="none" strike="noStrike" dirty="0" smtClean="0">
                <a:solidFill>
                  <a:srgbClr val="F5F7FA"/>
                </a:solidFill>
                <a:latin typeface="Raleway 2 Bold"/>
                <a:ea typeface="Raleway 2 Bold"/>
                <a:cs typeface="Raleway 2 Bold"/>
                <a:sym typeface="Raleway 2 Bold"/>
              </a:rPr>
              <a:t>analysis.</a:t>
            </a:r>
            <a:endParaRPr lang="en-US" sz="2500" b="1" u="none" strike="noStrike" dirty="0">
              <a:solidFill>
                <a:srgbClr val="F5F7FA"/>
              </a:solidFill>
              <a:latin typeface="Raleway 2 Bold"/>
              <a:ea typeface="Raleway 2 Bold"/>
              <a:cs typeface="Raleway 2 Bold"/>
              <a:sym typeface="Raleway 2 Bold"/>
            </a:endParaRPr>
          </a:p>
        </p:txBody>
      </p:sp>
      <p:sp>
        <p:nvSpPr>
          <p:cNvPr id="7" name="TextBox 7"/>
          <p:cNvSpPr txBox="1"/>
          <p:nvPr/>
        </p:nvSpPr>
        <p:spPr>
          <a:xfrm>
            <a:off x="856974" y="5874717"/>
            <a:ext cx="4814550" cy="1417652"/>
          </a:xfrm>
          <a:prstGeom prst="rect">
            <a:avLst/>
          </a:prstGeom>
        </p:spPr>
        <p:txBody>
          <a:bodyPr lIns="0" tIns="0" rIns="0" bIns="0" rtlCol="0" anchor="t">
            <a:spAutoFit/>
          </a:bodyPr>
          <a:lstStyle/>
          <a:p>
            <a:pPr marL="0" lvl="0" indent="0" algn="l">
              <a:lnSpc>
                <a:spcPts val="3761"/>
              </a:lnSpc>
              <a:spcBef>
                <a:spcPct val="0"/>
              </a:spcBef>
            </a:pPr>
            <a:r>
              <a:rPr lang="en-US" sz="2500" b="1" u="none" strike="noStrike" dirty="0">
                <a:solidFill>
                  <a:srgbClr val="F5F7FA"/>
                </a:solidFill>
                <a:latin typeface="Raleway 2 Bold"/>
                <a:ea typeface="Raleway 2 Bold"/>
                <a:cs typeface="Raleway 2 Bold"/>
                <a:sym typeface="Raleway 2 Bold"/>
              </a:rPr>
              <a:t>Rare reports about quantitative analysis in food by DART-MS technology.</a:t>
            </a:r>
          </a:p>
        </p:txBody>
      </p:sp>
      <p:grpSp>
        <p:nvGrpSpPr>
          <p:cNvPr id="8" name="Group 8"/>
          <p:cNvGrpSpPr/>
          <p:nvPr/>
        </p:nvGrpSpPr>
        <p:grpSpPr>
          <a:xfrm>
            <a:off x="12191724" y="2614505"/>
            <a:ext cx="1103233" cy="1144730"/>
            <a:chOff x="0" y="0"/>
            <a:chExt cx="1470977" cy="1526306"/>
          </a:xfrm>
        </p:grpSpPr>
        <p:grpSp>
          <p:nvGrpSpPr>
            <p:cNvPr id="9" name="Group 9"/>
            <p:cNvGrpSpPr/>
            <p:nvPr/>
          </p:nvGrpSpPr>
          <p:grpSpPr>
            <a:xfrm>
              <a:off x="95541" y="0"/>
              <a:ext cx="1269374" cy="126937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E4D"/>
              </a:solidFill>
            </p:spPr>
            <p:txBody>
              <a:bodyPr/>
              <a:lstStyle/>
              <a:p>
                <a:endParaRPr lang="it-IT"/>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0" y="0"/>
              <a:ext cx="1470977" cy="1526306"/>
            </a:xfrm>
            <a:custGeom>
              <a:avLst/>
              <a:gdLst/>
              <a:ahLst/>
              <a:cxnLst/>
              <a:rect l="l" t="t" r="r" b="b"/>
              <a:pathLst>
                <a:path w="1470977" h="1526306">
                  <a:moveTo>
                    <a:pt x="0" y="0"/>
                  </a:moveTo>
                  <a:lnTo>
                    <a:pt x="1470977" y="0"/>
                  </a:lnTo>
                  <a:lnTo>
                    <a:pt x="1470977" y="1526306"/>
                  </a:lnTo>
                  <a:lnTo>
                    <a:pt x="0" y="15263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it-IT"/>
            </a:p>
          </p:txBody>
        </p:sp>
      </p:grpSp>
      <p:sp>
        <p:nvSpPr>
          <p:cNvPr id="13" name="TextBox 13"/>
          <p:cNvSpPr txBox="1"/>
          <p:nvPr/>
        </p:nvSpPr>
        <p:spPr>
          <a:xfrm>
            <a:off x="6921153" y="3921574"/>
            <a:ext cx="6091971" cy="3231654"/>
          </a:xfrm>
          <a:prstGeom prst="rect">
            <a:avLst/>
          </a:prstGeom>
          <a:ln>
            <a:noFill/>
            <a:prstDash val="sysDot"/>
          </a:ln>
        </p:spPr>
        <p:txBody>
          <a:bodyPr wrap="square" lIns="0" tIns="0" rIns="0" bIns="0" rtlCol="0" anchor="t">
            <a:spAutoFit/>
          </a:bodyPr>
          <a:lstStyle/>
          <a:p>
            <a:pPr marL="0" lvl="0" indent="0" algn="l">
              <a:lnSpc>
                <a:spcPts val="3640"/>
              </a:lnSpc>
              <a:spcBef>
                <a:spcPct val="0"/>
              </a:spcBef>
            </a:pPr>
            <a:r>
              <a:rPr lang="en-US" sz="2600" b="1" u="none" strike="noStrike" dirty="0">
                <a:solidFill>
                  <a:srgbClr val="1A1A1A"/>
                </a:solidFill>
                <a:latin typeface="Raleway 2 Bold"/>
                <a:ea typeface="Raleway 2 Bold"/>
                <a:cs typeface="Raleway 2 Bold"/>
                <a:sym typeface="Raleway 2 Bold"/>
              </a:rPr>
              <a:t>The launch on the market of the DART TQ MS (EVOQ) has prompted in investigating instrumental </a:t>
            </a:r>
            <a:r>
              <a:rPr lang="en-US" sz="2600" b="1" u="none" strike="noStrike" dirty="0" err="1">
                <a:solidFill>
                  <a:srgbClr val="1A1A1A"/>
                </a:solidFill>
                <a:latin typeface="Raleway 2 Bold"/>
                <a:ea typeface="Raleway 2 Bold"/>
                <a:cs typeface="Raleway 2 Bold"/>
                <a:sym typeface="Raleway 2 Bold"/>
              </a:rPr>
              <a:t>capabability</a:t>
            </a:r>
            <a:r>
              <a:rPr lang="en-US" sz="2600" b="1" u="none" strike="noStrike" dirty="0">
                <a:solidFill>
                  <a:srgbClr val="1A1A1A"/>
                </a:solidFill>
                <a:latin typeface="Raleway 2 Bold"/>
                <a:ea typeface="Raleway 2 Bold"/>
                <a:cs typeface="Raleway 2 Bold"/>
                <a:sym typeface="Raleway 2 Bold"/>
              </a:rPr>
              <a:t> </a:t>
            </a:r>
            <a:r>
              <a:rPr lang="en-US" sz="2600" b="1" u="none" strike="noStrike" dirty="0" smtClean="0">
                <a:solidFill>
                  <a:srgbClr val="1A1A1A"/>
                </a:solidFill>
                <a:latin typeface="Raleway 2 Bold"/>
                <a:ea typeface="Raleway 2 Bold"/>
                <a:cs typeface="Raleway 2 Bold"/>
                <a:sym typeface="Raleway 2 Bold"/>
              </a:rPr>
              <a:t>of TQ MS for </a:t>
            </a:r>
            <a:r>
              <a:rPr lang="en-US" sz="2600" b="1" u="none" strike="noStrike" dirty="0">
                <a:solidFill>
                  <a:srgbClr val="1A1A1A"/>
                </a:solidFill>
                <a:latin typeface="Raleway 2 Bold"/>
                <a:ea typeface="Raleway 2 Bold"/>
                <a:cs typeface="Raleway 2 Bold"/>
                <a:sym typeface="Raleway 2 Bold"/>
              </a:rPr>
              <a:t>quantitative analysis of </a:t>
            </a:r>
            <a:r>
              <a:rPr lang="en-US" sz="2600" b="1" u="none" strike="noStrike" dirty="0" smtClean="0">
                <a:solidFill>
                  <a:srgbClr val="1A1A1A"/>
                </a:solidFill>
                <a:latin typeface="Raleway 2 Bold"/>
                <a:ea typeface="Raleway 2 Bold"/>
                <a:cs typeface="Raleway 2 Bold"/>
                <a:sym typeface="Raleway 2 Bold"/>
              </a:rPr>
              <a:t>contaminants/adulterants </a:t>
            </a:r>
            <a:r>
              <a:rPr lang="en-US" sz="2600" b="1" u="none" strike="noStrike" dirty="0">
                <a:solidFill>
                  <a:srgbClr val="1A1A1A"/>
                </a:solidFill>
                <a:latin typeface="Raleway 2 Bold"/>
                <a:ea typeface="Raleway 2 Bold"/>
                <a:cs typeface="Raleway 2 Bold"/>
                <a:sym typeface="Raleway 2 Bold"/>
              </a:rPr>
              <a:t>in foods. </a:t>
            </a:r>
          </a:p>
          <a:p>
            <a:pPr marL="0" lvl="0" indent="0" algn="l">
              <a:lnSpc>
                <a:spcPts val="3640"/>
              </a:lnSpc>
              <a:spcBef>
                <a:spcPct val="0"/>
              </a:spcBef>
            </a:pPr>
            <a:endParaRPr lang="en-US" sz="2600" b="1" u="none" strike="noStrike" dirty="0">
              <a:solidFill>
                <a:srgbClr val="1A1A1A"/>
              </a:solidFill>
              <a:latin typeface="Raleway 2 Bold"/>
              <a:ea typeface="Raleway 2 Bold"/>
              <a:cs typeface="Raleway 2 Bold"/>
              <a:sym typeface="Raleway 2 Bold"/>
            </a:endParaRPr>
          </a:p>
        </p:txBody>
      </p:sp>
      <p:grpSp>
        <p:nvGrpSpPr>
          <p:cNvPr id="14" name="Group 14"/>
          <p:cNvGrpSpPr/>
          <p:nvPr/>
        </p:nvGrpSpPr>
        <p:grpSpPr>
          <a:xfrm>
            <a:off x="12742404" y="2692822"/>
            <a:ext cx="5562876" cy="587416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8929" r="-38929"/>
              </a:stretch>
            </a:blipFill>
          </p:spPr>
          <p:txBody>
            <a:bodyPr/>
            <a:lstStyle/>
            <a:p>
              <a:endParaRPr lang="it-IT"/>
            </a:p>
          </p:txBody>
        </p:sp>
      </p:grpSp>
      <p:sp>
        <p:nvSpPr>
          <p:cNvPr id="16" name="Freeform 16"/>
          <p:cNvSpPr/>
          <p:nvPr/>
        </p:nvSpPr>
        <p:spPr>
          <a:xfrm flipV="1">
            <a:off x="8116576" y="6724"/>
            <a:ext cx="10148931" cy="4457072"/>
          </a:xfrm>
          <a:custGeom>
            <a:avLst/>
            <a:gdLst/>
            <a:ahLst/>
            <a:cxnLst/>
            <a:rect l="l" t="t" r="r" b="b"/>
            <a:pathLst>
              <a:path w="10148931" h="4457072">
                <a:moveTo>
                  <a:pt x="0" y="4457072"/>
                </a:moveTo>
                <a:lnTo>
                  <a:pt x="10148931" y="4457072"/>
                </a:lnTo>
                <a:lnTo>
                  <a:pt x="10148931" y="0"/>
                </a:lnTo>
                <a:lnTo>
                  <a:pt x="0" y="0"/>
                </a:lnTo>
                <a:lnTo>
                  <a:pt x="0" y="4457072"/>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it-IT"/>
          </a:p>
        </p:txBody>
      </p:sp>
      <p:pic>
        <p:nvPicPr>
          <p:cNvPr id="3" name="Immagine 2"/>
          <p:cNvPicPr>
            <a:picLocks noChangeAspect="1"/>
          </p:cNvPicPr>
          <p:nvPr/>
        </p:nvPicPr>
        <p:blipFill rotWithShape="1">
          <a:blip r:embed="rId10"/>
          <a:srcRect l="2376" b="36699"/>
          <a:stretch/>
        </p:blipFill>
        <p:spPr>
          <a:xfrm>
            <a:off x="8787299" y="6280762"/>
            <a:ext cx="4570901" cy="2863494"/>
          </a:xfrm>
          <a:prstGeom prst="rect">
            <a:avLst/>
          </a:prstGeom>
        </p:spPr>
      </p:pic>
      <p:pic>
        <p:nvPicPr>
          <p:cNvPr id="18" name="Immagine 17"/>
          <p:cNvPicPr>
            <a:picLocks noChangeAspect="1"/>
          </p:cNvPicPr>
          <p:nvPr/>
        </p:nvPicPr>
        <p:blipFill>
          <a:blip r:embed="rId11"/>
          <a:stretch>
            <a:fillRect/>
          </a:stretch>
        </p:blipFill>
        <p:spPr>
          <a:xfrm>
            <a:off x="1286020" y="8195033"/>
            <a:ext cx="5188365" cy="1122381"/>
          </a:xfrm>
          <a:prstGeom prst="rect">
            <a:avLst/>
          </a:prstGeom>
        </p:spPr>
      </p:pic>
      <p:sp>
        <p:nvSpPr>
          <p:cNvPr id="20" name="CasellaDiTesto 19"/>
          <p:cNvSpPr txBox="1"/>
          <p:nvPr/>
        </p:nvSpPr>
        <p:spPr>
          <a:xfrm>
            <a:off x="5943600" y="9667880"/>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1768800" y="-6232200"/>
            <a:ext cx="22969855" cy="10087595"/>
          </a:xfrm>
          <a:custGeom>
            <a:avLst/>
            <a:gdLst/>
            <a:ahLst/>
            <a:cxnLst/>
            <a:rect l="l" t="t" r="r" b="b"/>
            <a:pathLst>
              <a:path w="22969855" h="10087595">
                <a:moveTo>
                  <a:pt x="0" y="10087595"/>
                </a:moveTo>
                <a:lnTo>
                  <a:pt x="22969855" y="10087595"/>
                </a:lnTo>
                <a:lnTo>
                  <a:pt x="22969855" y="0"/>
                </a:lnTo>
                <a:lnTo>
                  <a:pt x="0" y="0"/>
                </a:lnTo>
                <a:lnTo>
                  <a:pt x="0" y="10087595"/>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it-IT"/>
          </a:p>
        </p:txBody>
      </p:sp>
      <p:grpSp>
        <p:nvGrpSpPr>
          <p:cNvPr id="3" name="Group 3"/>
          <p:cNvGrpSpPr/>
          <p:nvPr/>
        </p:nvGrpSpPr>
        <p:grpSpPr>
          <a:xfrm>
            <a:off x="11608401" y="691687"/>
            <a:ext cx="6232539" cy="8903627"/>
            <a:chOff x="0" y="0"/>
            <a:chExt cx="4445000" cy="6350000"/>
          </a:xfrm>
        </p:grpSpPr>
        <p:sp>
          <p:nvSpPr>
            <p:cNvPr id="4" name="Freeform 4"/>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7E48BD"/>
            </a:solidFill>
            <a:ln w="12700">
              <a:solidFill>
                <a:srgbClr val="000000"/>
              </a:solidFill>
            </a:ln>
          </p:spPr>
          <p:txBody>
            <a:bodyPr/>
            <a:lstStyle/>
            <a:p>
              <a:endParaRPr lang="it-IT"/>
            </a:p>
          </p:txBody>
        </p:sp>
      </p:grpSp>
      <p:grpSp>
        <p:nvGrpSpPr>
          <p:cNvPr id="5" name="Group 5"/>
          <p:cNvGrpSpPr/>
          <p:nvPr/>
        </p:nvGrpSpPr>
        <p:grpSpPr>
          <a:xfrm>
            <a:off x="11844311" y="1028700"/>
            <a:ext cx="5760720" cy="8229600"/>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56809" r="-56809"/>
              </a:stretch>
            </a:blipFill>
          </p:spPr>
          <p:txBody>
            <a:bodyPr/>
            <a:lstStyle/>
            <a:p>
              <a:endParaRPr lang="it-IT"/>
            </a:p>
          </p:txBody>
        </p:sp>
      </p:grpSp>
      <p:sp>
        <p:nvSpPr>
          <p:cNvPr id="13" name="TextBox 13"/>
          <p:cNvSpPr txBox="1"/>
          <p:nvPr/>
        </p:nvSpPr>
        <p:spPr>
          <a:xfrm>
            <a:off x="1028700" y="1311229"/>
            <a:ext cx="7417149" cy="1013098"/>
          </a:xfrm>
          <a:prstGeom prst="rect">
            <a:avLst/>
          </a:prstGeom>
        </p:spPr>
        <p:txBody>
          <a:bodyPr lIns="0" tIns="0" rIns="0" bIns="0" rtlCol="0" anchor="t">
            <a:spAutoFit/>
          </a:bodyPr>
          <a:lstStyle/>
          <a:p>
            <a:pPr marL="0" lvl="0" indent="0" algn="l">
              <a:lnSpc>
                <a:spcPts val="7919"/>
              </a:lnSpc>
              <a:spcBef>
                <a:spcPct val="0"/>
              </a:spcBef>
            </a:pPr>
            <a:r>
              <a:rPr lang="en-US" sz="6599" b="1" u="none" strike="noStrike" spc="204" dirty="0">
                <a:solidFill>
                  <a:srgbClr val="003F91"/>
                </a:solidFill>
                <a:latin typeface="Playfair Display Heavy"/>
                <a:ea typeface="Playfair Display Heavy"/>
                <a:cs typeface="Playfair Display Heavy"/>
                <a:sym typeface="Playfair Display Heavy"/>
              </a:rPr>
              <a:t>Case </a:t>
            </a:r>
            <a:r>
              <a:rPr lang="en-US" sz="6599" b="1" u="none" strike="noStrike" spc="204" dirty="0" smtClean="0">
                <a:solidFill>
                  <a:srgbClr val="003F91"/>
                </a:solidFill>
                <a:latin typeface="Playfair Display Heavy"/>
                <a:ea typeface="Playfair Display Heavy"/>
                <a:cs typeface="Playfair Display Heavy"/>
                <a:sym typeface="Playfair Display Heavy"/>
              </a:rPr>
              <a:t>Study</a:t>
            </a:r>
            <a:endParaRPr lang="en-US" sz="6599" b="1" u="none" strike="noStrike" spc="204" dirty="0">
              <a:solidFill>
                <a:srgbClr val="003F91"/>
              </a:solidFill>
              <a:latin typeface="Playfair Display Heavy"/>
              <a:ea typeface="Playfair Display Heavy"/>
              <a:cs typeface="Playfair Display Heavy"/>
              <a:sym typeface="Playfair Display Heavy"/>
            </a:endParaRPr>
          </a:p>
        </p:txBody>
      </p:sp>
      <p:grpSp>
        <p:nvGrpSpPr>
          <p:cNvPr id="14" name="Group 14"/>
          <p:cNvGrpSpPr/>
          <p:nvPr/>
        </p:nvGrpSpPr>
        <p:grpSpPr>
          <a:xfrm>
            <a:off x="426758" y="3072558"/>
            <a:ext cx="7768902" cy="4708049"/>
            <a:chOff x="198335" y="0"/>
            <a:chExt cx="10358535" cy="6277398"/>
          </a:xfrm>
        </p:grpSpPr>
        <p:grpSp>
          <p:nvGrpSpPr>
            <p:cNvPr id="15" name="Group 15"/>
            <p:cNvGrpSpPr/>
            <p:nvPr/>
          </p:nvGrpSpPr>
          <p:grpSpPr>
            <a:xfrm>
              <a:off x="246278" y="0"/>
              <a:ext cx="10310590" cy="2987156"/>
              <a:chOff x="0" y="0"/>
              <a:chExt cx="1402747" cy="406400"/>
            </a:xfrm>
          </p:grpSpPr>
          <p:sp>
            <p:nvSpPr>
              <p:cNvPr id="16" name="Freeform 16"/>
              <p:cNvSpPr/>
              <p:nvPr/>
            </p:nvSpPr>
            <p:spPr>
              <a:xfrm>
                <a:off x="0" y="0"/>
                <a:ext cx="1402747" cy="406400"/>
              </a:xfrm>
              <a:custGeom>
                <a:avLst/>
                <a:gdLst/>
                <a:ahLst/>
                <a:cxnLst/>
                <a:rect l="l" t="t" r="r" b="b"/>
                <a:pathLst>
                  <a:path w="1402747" h="406400">
                    <a:moveTo>
                      <a:pt x="1199547" y="0"/>
                    </a:moveTo>
                    <a:cubicBezTo>
                      <a:pt x="1311771" y="0"/>
                      <a:pt x="1402747" y="90976"/>
                      <a:pt x="1402747" y="203200"/>
                    </a:cubicBezTo>
                    <a:cubicBezTo>
                      <a:pt x="1402747" y="315424"/>
                      <a:pt x="1311771" y="406400"/>
                      <a:pt x="1199547" y="406400"/>
                    </a:cubicBezTo>
                    <a:lnTo>
                      <a:pt x="203200" y="406400"/>
                    </a:lnTo>
                    <a:cubicBezTo>
                      <a:pt x="90976" y="406400"/>
                      <a:pt x="0" y="315424"/>
                      <a:pt x="0" y="203200"/>
                    </a:cubicBezTo>
                    <a:cubicBezTo>
                      <a:pt x="0" y="90976"/>
                      <a:pt x="90976" y="0"/>
                      <a:pt x="203200" y="0"/>
                    </a:cubicBezTo>
                    <a:close/>
                  </a:path>
                </a:pathLst>
              </a:custGeom>
              <a:solidFill>
                <a:srgbClr val="7E48BD"/>
              </a:solidFill>
            </p:spPr>
            <p:txBody>
              <a:bodyPr/>
              <a:lstStyle/>
              <a:p>
                <a:endParaRPr lang="it-IT"/>
              </a:p>
            </p:txBody>
          </p:sp>
          <p:sp>
            <p:nvSpPr>
              <p:cNvPr id="17" name="TextBox 17"/>
              <p:cNvSpPr txBox="1"/>
              <p:nvPr/>
            </p:nvSpPr>
            <p:spPr>
              <a:xfrm>
                <a:off x="0" y="-38100"/>
                <a:ext cx="1402747" cy="444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98335" y="560231"/>
              <a:ext cx="1718901" cy="1818068"/>
            </a:xfrm>
            <a:prstGeom prst="rect">
              <a:avLst/>
            </a:prstGeom>
          </p:spPr>
          <p:txBody>
            <a:bodyPr lIns="50800" tIns="50800" rIns="50800" bIns="50800" rtlCol="0" anchor="ctr"/>
            <a:lstStyle/>
            <a:p>
              <a:pPr algn="ctr">
                <a:lnSpc>
                  <a:spcPts val="2659"/>
                </a:lnSpc>
              </a:pPr>
              <a:endParaRPr/>
            </a:p>
          </p:txBody>
        </p:sp>
        <p:sp>
          <p:nvSpPr>
            <p:cNvPr id="23" name="TextBox 23"/>
            <p:cNvSpPr txBox="1"/>
            <p:nvPr/>
          </p:nvSpPr>
          <p:spPr>
            <a:xfrm>
              <a:off x="246279" y="3010195"/>
              <a:ext cx="10310591" cy="3267203"/>
            </a:xfrm>
            <a:prstGeom prst="rect">
              <a:avLst/>
            </a:prstGeom>
          </p:spPr>
          <p:txBody>
            <a:bodyPr lIns="50800" tIns="50800" rIns="50800" bIns="50800" rtlCol="0" anchor="ctr"/>
            <a:lstStyle/>
            <a:p>
              <a:pPr algn="ctr">
                <a:lnSpc>
                  <a:spcPts val="2659"/>
                </a:lnSpc>
              </a:pPr>
              <a:endParaRPr/>
            </a:p>
          </p:txBody>
        </p:sp>
        <p:sp>
          <p:nvSpPr>
            <p:cNvPr id="26" name="TextBox 26"/>
            <p:cNvSpPr txBox="1"/>
            <p:nvPr/>
          </p:nvSpPr>
          <p:spPr>
            <a:xfrm>
              <a:off x="198335" y="3850471"/>
              <a:ext cx="1718901" cy="1818068"/>
            </a:xfrm>
            <a:prstGeom prst="rect">
              <a:avLst/>
            </a:prstGeom>
          </p:spPr>
          <p:txBody>
            <a:bodyPr lIns="50800" tIns="50800" rIns="50800" bIns="50800" rtlCol="0" anchor="ctr"/>
            <a:lstStyle/>
            <a:p>
              <a:pPr algn="ctr">
                <a:lnSpc>
                  <a:spcPts val="2659"/>
                </a:lnSpc>
              </a:pPr>
              <a:endParaRPr/>
            </a:p>
          </p:txBody>
        </p:sp>
        <p:sp>
          <p:nvSpPr>
            <p:cNvPr id="27" name="TextBox 27"/>
            <p:cNvSpPr txBox="1"/>
            <p:nvPr/>
          </p:nvSpPr>
          <p:spPr>
            <a:xfrm>
              <a:off x="2431520" y="271185"/>
              <a:ext cx="6591664" cy="2234956"/>
            </a:xfrm>
            <a:prstGeom prst="rect">
              <a:avLst/>
            </a:prstGeom>
          </p:spPr>
          <p:txBody>
            <a:bodyPr lIns="0" tIns="0" rIns="0" bIns="0" rtlCol="0" anchor="t">
              <a:spAutoFit/>
            </a:bodyPr>
            <a:lstStyle/>
            <a:p>
              <a:pPr algn="just">
                <a:lnSpc>
                  <a:spcPts val="5599"/>
                </a:lnSpc>
              </a:pPr>
              <a:r>
                <a:rPr lang="en-US" sz="3999">
                  <a:solidFill>
                    <a:srgbClr val="FFFFFF"/>
                  </a:solidFill>
                  <a:latin typeface="Poppins"/>
                  <a:ea typeface="Poppins"/>
                  <a:cs typeface="Poppins"/>
                  <a:sym typeface="Poppins"/>
                </a:rPr>
                <a:t>Food authenticity:</a:t>
              </a:r>
            </a:p>
            <a:p>
              <a:pPr algn="just">
                <a:lnSpc>
                  <a:spcPts val="3870"/>
                </a:lnSpc>
                <a:spcBef>
                  <a:spcPct val="0"/>
                </a:spcBef>
              </a:pPr>
              <a:r>
                <a:rPr lang="en-US" sz="2764">
                  <a:solidFill>
                    <a:srgbClr val="FFFFFF"/>
                  </a:solidFill>
                  <a:latin typeface="Poppins"/>
                  <a:ea typeface="Poppins"/>
                  <a:cs typeface="Poppins"/>
                  <a:sym typeface="Poppins"/>
                </a:rPr>
                <a:t> detection of adulterated </a:t>
              </a:r>
              <a:r>
                <a:rPr lang="en-US" sz="2764" b="1">
                  <a:solidFill>
                    <a:srgbClr val="FFFFFF"/>
                  </a:solidFill>
                  <a:latin typeface="Poppins Bold"/>
                  <a:ea typeface="Poppins Bold"/>
                  <a:cs typeface="Poppins Bold"/>
                  <a:sym typeface="Poppins Bold"/>
                </a:rPr>
                <a:t>saffron</a:t>
              </a:r>
              <a:r>
                <a:rPr lang="en-US" sz="2764">
                  <a:solidFill>
                    <a:srgbClr val="FFFFFF"/>
                  </a:solidFill>
                  <a:latin typeface="Poppins"/>
                  <a:ea typeface="Poppins"/>
                  <a:cs typeface="Poppins"/>
                  <a:sym typeface="Poppins"/>
                </a:rPr>
                <a:t> by</a:t>
              </a:r>
              <a:r>
                <a:rPr lang="en-US" sz="2764" b="1">
                  <a:solidFill>
                    <a:srgbClr val="FFFFFF"/>
                  </a:solidFill>
                  <a:latin typeface="Poppins Bold"/>
                  <a:ea typeface="Poppins Bold"/>
                  <a:cs typeface="Poppins Bold"/>
                  <a:sym typeface="Poppins Bold"/>
                </a:rPr>
                <a:t> low-cost spices</a:t>
              </a:r>
              <a:r>
                <a:rPr lang="en-US" sz="2764">
                  <a:solidFill>
                    <a:srgbClr val="FFFFFF"/>
                  </a:solidFill>
                  <a:latin typeface="Poppins"/>
                  <a:ea typeface="Poppins"/>
                  <a:cs typeface="Poppins"/>
                  <a:sym typeface="Poppins"/>
                </a:rPr>
                <a:t>  </a:t>
              </a:r>
            </a:p>
          </p:txBody>
        </p:sp>
        <p:sp>
          <p:nvSpPr>
            <p:cNvPr id="30" name="TextBox 30"/>
            <p:cNvSpPr txBox="1"/>
            <p:nvPr/>
          </p:nvSpPr>
          <p:spPr>
            <a:xfrm>
              <a:off x="772127" y="941542"/>
              <a:ext cx="518574" cy="951672"/>
            </a:xfrm>
            <a:prstGeom prst="rect">
              <a:avLst/>
            </a:prstGeom>
          </p:spPr>
          <p:txBody>
            <a:bodyPr lIns="0" tIns="0" rIns="0" bIns="0" rtlCol="0" anchor="t">
              <a:spAutoFit/>
            </a:bodyPr>
            <a:lstStyle/>
            <a:p>
              <a:pPr algn="ctr">
                <a:lnSpc>
                  <a:spcPts val="6326"/>
                </a:lnSpc>
                <a:spcBef>
                  <a:spcPct val="0"/>
                </a:spcBef>
              </a:pPr>
              <a:r>
                <a:rPr lang="en-US" sz="3954" b="1">
                  <a:solidFill>
                    <a:srgbClr val="F5F7FA"/>
                  </a:solidFill>
                  <a:latin typeface="Raleway 1 Bold"/>
                  <a:ea typeface="Raleway 1 Bold"/>
                  <a:cs typeface="Raleway 1 Bold"/>
                  <a:sym typeface="Raleway 1 Bold"/>
                </a:rPr>
                <a:t>1</a:t>
              </a:r>
            </a:p>
          </p:txBody>
        </p:sp>
      </p:grpSp>
      <p:sp>
        <p:nvSpPr>
          <p:cNvPr id="18" name="CasellaDiTesto 17"/>
          <p:cNvSpPr txBox="1"/>
          <p:nvPr/>
        </p:nvSpPr>
        <p:spPr>
          <a:xfrm>
            <a:off x="3234702" y="9673404"/>
            <a:ext cx="5181600" cy="369332"/>
          </a:xfrm>
          <a:prstGeom prst="rect">
            <a:avLst/>
          </a:prstGeom>
          <a:noFill/>
        </p:spPr>
        <p:txBody>
          <a:bodyPr wrap="square" rtlCol="0">
            <a:spAutoFit/>
          </a:bodyPr>
          <a:lstStyle/>
          <a:p>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- 2° Green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Analytical</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a:t>
            </a:r>
            <a:r>
              <a:rPr lang="it-IT" b="1" dirty="0" err="1"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Chemistry</a:t>
            </a:r>
            <a:r>
              <a:rPr lang="it-IT" b="1" dirty="0" smtClean="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rPr>
              <a:t> Workshop  -</a:t>
            </a:r>
            <a:endParaRPr lang="it-IT" b="1" dirty="0">
              <a:solidFill>
                <a:schemeClr val="accent3">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2953</Words>
  <Application>Microsoft Office PowerPoint</Application>
  <PresentationFormat>Personalizzato</PresentationFormat>
  <Paragraphs>383</Paragraphs>
  <Slides>31</Slides>
  <Notes>12</Notes>
  <HiddenSlides>0</HiddenSlides>
  <MMClips>0</MMClips>
  <ScaleCrop>false</ScaleCrop>
  <HeadingPairs>
    <vt:vector size="6" baseType="variant">
      <vt:variant>
        <vt:lpstr>Caratteri utilizzati</vt:lpstr>
      </vt:variant>
      <vt:variant>
        <vt:i4>19</vt:i4>
      </vt:variant>
      <vt:variant>
        <vt:lpstr>Tema</vt:lpstr>
      </vt:variant>
      <vt:variant>
        <vt:i4>1</vt:i4>
      </vt:variant>
      <vt:variant>
        <vt:lpstr>Titoli diapositive</vt:lpstr>
      </vt:variant>
      <vt:variant>
        <vt:i4>31</vt:i4>
      </vt:variant>
    </vt:vector>
  </HeadingPairs>
  <TitlesOfParts>
    <vt:vector size="51" baseType="lpstr">
      <vt:lpstr>Raleway 1 Bold</vt:lpstr>
      <vt:lpstr>BlinkMacSystemFont</vt:lpstr>
      <vt:lpstr>Poppins Bold Italics</vt:lpstr>
      <vt:lpstr>Roboto</vt:lpstr>
      <vt:lpstr>Playfair Display Heavy</vt:lpstr>
      <vt:lpstr>ElsevierGulliver</vt:lpstr>
      <vt:lpstr>Raleway 1</vt:lpstr>
      <vt:lpstr>Arial Rounded MT Bold</vt:lpstr>
      <vt:lpstr>Poppins Bold</vt:lpstr>
      <vt:lpstr>Raleway 2 Bold</vt:lpstr>
      <vt:lpstr>Arial</vt:lpstr>
      <vt:lpstr>Wingdings</vt:lpstr>
      <vt:lpstr>Poppins</vt:lpstr>
      <vt:lpstr>Canva Sans</vt:lpstr>
      <vt:lpstr>Calibri</vt:lpstr>
      <vt:lpstr>Calibri (MS) Bold</vt:lpstr>
      <vt:lpstr>Poppins Italics</vt:lpstr>
      <vt:lpstr>Canva Sans Bold</vt:lpstr>
      <vt:lpstr>Open Sans 1</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12.06_OR_06_Luparelli_Anna_18.05</dc:title>
  <dc:creator>Linda</dc:creator>
  <cp:lastModifiedBy>Account Microsoft</cp:lastModifiedBy>
  <cp:revision>51</cp:revision>
  <dcterms:created xsi:type="dcterms:W3CDTF">2006-08-16T00:00:00Z</dcterms:created>
  <dcterms:modified xsi:type="dcterms:W3CDTF">2026-01-31T15:59:29Z</dcterms:modified>
  <dc:identifier>DAGqCe0BAOg</dc:identifier>
</cp:coreProperties>
</file>